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6" r:id="rId1"/>
    <p:sldMasterId id="2147483676" r:id="rId2"/>
  </p:sldMasterIdLst>
  <p:notesMasterIdLst>
    <p:notesMasterId r:id="rId81"/>
  </p:notesMasterIdLst>
  <p:sldIdLst>
    <p:sldId id="368" r:id="rId3"/>
    <p:sldId id="533" r:id="rId4"/>
    <p:sldId id="534" r:id="rId5"/>
    <p:sldId id="513" r:id="rId6"/>
    <p:sldId id="514" r:id="rId7"/>
    <p:sldId id="535" r:id="rId8"/>
    <p:sldId id="536" r:id="rId9"/>
    <p:sldId id="537" r:id="rId10"/>
    <p:sldId id="463" r:id="rId11"/>
    <p:sldId id="473" r:id="rId12"/>
    <p:sldId id="528" r:id="rId13"/>
    <p:sldId id="488" r:id="rId14"/>
    <p:sldId id="543" r:id="rId15"/>
    <p:sldId id="532" r:id="rId16"/>
    <p:sldId id="492" r:id="rId17"/>
    <p:sldId id="554" r:id="rId18"/>
    <p:sldId id="493" r:id="rId19"/>
    <p:sldId id="494" r:id="rId20"/>
    <p:sldId id="497" r:id="rId21"/>
    <p:sldId id="548" r:id="rId22"/>
    <p:sldId id="495" r:id="rId23"/>
    <p:sldId id="531" r:id="rId24"/>
    <p:sldId id="529" r:id="rId25"/>
    <p:sldId id="541" r:id="rId26"/>
    <p:sldId id="555" r:id="rId27"/>
    <p:sldId id="560" r:id="rId28"/>
    <p:sldId id="561" r:id="rId29"/>
    <p:sldId id="556" r:id="rId30"/>
    <p:sldId id="557" r:id="rId31"/>
    <p:sldId id="562" r:id="rId32"/>
    <p:sldId id="559" r:id="rId33"/>
    <p:sldId id="540" r:id="rId34"/>
    <p:sldId id="498" r:id="rId35"/>
    <p:sldId id="563" r:id="rId36"/>
    <p:sldId id="565" r:id="rId37"/>
    <p:sldId id="576" r:id="rId38"/>
    <p:sldId id="577" r:id="rId39"/>
    <p:sldId id="564" r:id="rId40"/>
    <p:sldId id="539" r:id="rId41"/>
    <p:sldId id="567" r:id="rId42"/>
    <p:sldId id="566" r:id="rId43"/>
    <p:sldId id="504" r:id="rId44"/>
    <p:sldId id="568" r:id="rId45"/>
    <p:sldId id="569" r:id="rId46"/>
    <p:sldId id="570" r:id="rId47"/>
    <p:sldId id="571" r:id="rId48"/>
    <p:sldId id="573" r:id="rId49"/>
    <p:sldId id="501" r:id="rId50"/>
    <p:sldId id="574" r:id="rId51"/>
    <p:sldId id="545" r:id="rId52"/>
    <p:sldId id="575" r:id="rId53"/>
    <p:sldId id="547" r:id="rId54"/>
    <p:sldId id="572" r:id="rId55"/>
    <p:sldId id="538" r:id="rId56"/>
    <p:sldId id="468" r:id="rId57"/>
    <p:sldId id="472" r:id="rId58"/>
    <p:sldId id="469" r:id="rId59"/>
    <p:sldId id="487" r:id="rId60"/>
    <p:sldId id="470" r:id="rId61"/>
    <p:sldId id="484" r:id="rId62"/>
    <p:sldId id="485" r:id="rId63"/>
    <p:sldId id="499" r:id="rId64"/>
    <p:sldId id="549" r:id="rId65"/>
    <p:sldId id="550" r:id="rId66"/>
    <p:sldId id="553" r:id="rId67"/>
    <p:sldId id="551" r:id="rId68"/>
    <p:sldId id="552" r:id="rId69"/>
    <p:sldId id="544" r:id="rId70"/>
    <p:sldId id="476" r:id="rId71"/>
    <p:sldId id="474" r:id="rId72"/>
    <p:sldId id="479" r:id="rId73"/>
    <p:sldId id="480" r:id="rId74"/>
    <p:sldId id="481" r:id="rId75"/>
    <p:sldId id="477" r:id="rId76"/>
    <p:sldId id="482" r:id="rId77"/>
    <p:sldId id="483" r:id="rId78"/>
    <p:sldId id="456" r:id="rId79"/>
    <p:sldId id="450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FF00"/>
    <a:srgbClr val="FFFFFF"/>
    <a:srgbClr val="FFA6A6"/>
    <a:srgbClr val="F30C1A"/>
    <a:srgbClr val="4554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07"/>
    <p:restoredTop sz="92937"/>
  </p:normalViewPr>
  <p:slideViewPr>
    <p:cSldViewPr snapToGrid="0" snapToObjects="1">
      <p:cViewPr varScale="1">
        <p:scale>
          <a:sx n="146" d="100"/>
          <a:sy n="146" d="100"/>
        </p:scale>
        <p:origin x="352" y="160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CB150-5194-DD49-8A85-435786067C1E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484D8-9EA4-D248-98EE-75F521D8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37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31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58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97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420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884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6817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498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212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8244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01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86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217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223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610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81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506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221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35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22-Nov-2019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B6993D-3A93-6243-A60E-E50D2CF51E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163" cy="50530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1007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22-Nov-2019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165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D115-5B3A-7444-AFC6-EB08831B9F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248" y="301003"/>
            <a:ext cx="11374611" cy="99731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66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P4: Programmable </a:t>
            </a:r>
            <a:r>
              <a:rPr lang="en-US" dirty="0" err="1"/>
              <a:t>Dataplane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D40EDA-893E-014C-BDD9-6892058048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2140" y="1298318"/>
            <a:ext cx="9424781" cy="57675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QuTech Delft</a:t>
            </a:r>
          </a:p>
          <a:p>
            <a:r>
              <a:rPr lang="en-US" dirty="0"/>
              <a:t>© Bruno Rijsman, </a:t>
            </a:r>
            <a:r>
              <a:rPr lang="en-US" dirty="0" err="1"/>
              <a:t>brunorijsman@gmail.com</a:t>
            </a:r>
            <a:r>
              <a:rPr lang="en-US" dirty="0"/>
              <a:t>, 12 September 2019 v1</a:t>
            </a:r>
          </a:p>
        </p:txBody>
      </p:sp>
    </p:spTree>
    <p:extLst>
      <p:ext uri="{BB962C8B-B14F-4D97-AF65-F5344CB8AC3E}">
        <p14:creationId xmlns:p14="http://schemas.microsoft.com/office/powerpoint/2010/main" val="1809778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D115-5B3A-7444-AFC6-EB08831B9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537" y="1366236"/>
            <a:ext cx="11742821" cy="99731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6600">
                <a:solidFill>
                  <a:schemeClr val="tx1"/>
                </a:solidFill>
                <a:effectLst/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582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22-Nov-2019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987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9A3220-FDEA-9841-A9E4-1B7B89974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A365C-DB8B-494C-9245-A406D049D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9073" y="1239258"/>
            <a:ext cx="11333747" cy="4937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341328E-D2F5-D140-9BE0-63B73FACED6B}"/>
              </a:ext>
            </a:extLst>
          </p:cNvPr>
          <p:cNvCxnSpPr>
            <a:cxnSpLocks/>
          </p:cNvCxnSpPr>
          <p:nvPr userDrawn="1"/>
        </p:nvCxnSpPr>
        <p:spPr>
          <a:xfrm>
            <a:off x="0" y="1055077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454298E-74A7-2B4F-86E6-4FF8CB284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8641" y="6356350"/>
            <a:ext cx="85303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E91DD20-6356-0244-8BCC-FCE6011DC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359" y="6356350"/>
            <a:ext cx="13194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335BBD6-46AF-1C42-9684-9098412A01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9073" y="6343818"/>
            <a:ext cx="12512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22-Nov-2019</a:t>
            </a:r>
          </a:p>
        </p:txBody>
      </p:sp>
    </p:spTree>
    <p:extLst>
      <p:ext uri="{BB962C8B-B14F-4D97-AF65-F5344CB8AC3E}">
        <p14:creationId xmlns:p14="http://schemas.microsoft.com/office/powerpoint/2010/main" val="3334575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5">
              <a:lumMod val="50000"/>
            </a:schemeClr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9397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8" r:id="rId2"/>
    <p:sldLayoutId id="2147483679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rfc896" TargetMode="External"/><Relationship Id="rId2" Type="http://schemas.openxmlformats.org/officeDocument/2006/relationships/hyperlink" Target="https://blog.acolyer.org/2015/05/21/congestion-avoidance-and-control/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uniper.net/documentation/en_US/junos/information-products/pathway-pages/cos/config-guide-hierarchical-cos.pd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annaypublications.com/portfolio/wp-content/uploads/2016/02/AppliedComms_A2.pdf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13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13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13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tools.ietf.org/html/rfc3345" TargetMode="Externa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securitytracker.com/id/1031009" TargetMode="Externa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tracker.ietf.org/meeting/102/materials/slides-102-rtgarea-those-who-do-not-learn-history-are-doomed-to-repeat-it-00" TargetMode="Externa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ired.com/2014/08/isp-bitcoin-theft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E9B70-CB96-144B-9BF2-4E70205F22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268" y="5283708"/>
            <a:ext cx="11746970" cy="99731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effectLst/>
                <a:latin typeface="Avenir Light" panose="020B0402020203020204" pitchFamily="34" charset="77"/>
              </a:rPr>
              <a:t>Protocol Design Considerations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444A51-9B3E-9246-9572-D5F2E91515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762" y="6088843"/>
            <a:ext cx="11374611" cy="769157"/>
          </a:xfrm>
        </p:spPr>
        <p:txBody>
          <a:bodyPr anchor="t" anchorCtr="0"/>
          <a:lstStyle/>
          <a:p>
            <a:r>
              <a:rPr lang="en-US" dirty="0">
                <a:solidFill>
                  <a:schemeClr val="bg1"/>
                </a:solidFill>
                <a:effectLst/>
                <a:latin typeface="Avenir Light" panose="020B0402020203020204" pitchFamily="34" charset="77"/>
              </a:rPr>
              <a:t>Version 1, Presented at QuTech (Delft) on 22 November 2019</a:t>
            </a:r>
          </a:p>
        </p:txBody>
      </p:sp>
    </p:spTree>
    <p:extLst>
      <p:ext uri="{BB962C8B-B14F-4D97-AF65-F5344CB8AC3E}">
        <p14:creationId xmlns:p14="http://schemas.microsoft.com/office/powerpoint/2010/main" val="1904893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1483206" y="3520735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308729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Make sure the sender does not produce data faster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than the receiver can consume it.</a:t>
            </a:r>
          </a:p>
        </p:txBody>
      </p: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79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7CC8D8A2-CA0C-F944-8E6C-DF28CF02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248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32CD2B-4706-5A44-B498-FA62B7C2C2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9050716" y="2878212"/>
            <a:ext cx="1275691" cy="12853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FBB51-30C3-5745-9ECC-29C0370DF1A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7965" y="2856168"/>
            <a:ext cx="1146554" cy="11465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584622-63C4-BA40-A000-18A3E8239594}"/>
              </a:ext>
            </a:extLst>
          </p:cNvPr>
          <p:cNvSpPr/>
          <p:nvPr/>
        </p:nvSpPr>
        <p:spPr>
          <a:xfrm>
            <a:off x="99704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BBB045-E01C-F646-8F12-85DAC4B1B8BB}"/>
              </a:ext>
            </a:extLst>
          </p:cNvPr>
          <p:cNvSpPr/>
          <p:nvPr/>
        </p:nvSpPr>
        <p:spPr>
          <a:xfrm>
            <a:off x="126561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F71A60-60D4-8343-8D72-71763C4E37DC}"/>
              </a:ext>
            </a:extLst>
          </p:cNvPr>
          <p:cNvSpPr/>
          <p:nvPr/>
        </p:nvSpPr>
        <p:spPr>
          <a:xfrm>
            <a:off x="153417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CC1B03A-202E-4D46-B1AE-D6C8DA2437A9}"/>
              </a:ext>
            </a:extLst>
          </p:cNvPr>
          <p:cNvSpPr/>
          <p:nvPr/>
        </p:nvSpPr>
        <p:spPr>
          <a:xfrm>
            <a:off x="180274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060205C-C3A7-C445-98AA-A6BCF52F1B38}"/>
              </a:ext>
            </a:extLst>
          </p:cNvPr>
          <p:cNvSpPr/>
          <p:nvPr/>
        </p:nvSpPr>
        <p:spPr>
          <a:xfrm>
            <a:off x="207130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3F6134-D572-0945-873C-957722EB3E72}"/>
              </a:ext>
            </a:extLst>
          </p:cNvPr>
          <p:cNvSpPr txBox="1"/>
          <p:nvPr/>
        </p:nvSpPr>
        <p:spPr>
          <a:xfrm>
            <a:off x="253855" y="5911150"/>
            <a:ext cx="11588261" cy="823379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Note: here it is the receiver that is not keeping up; the network can keep up fine.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D9C68F-9A51-5B44-984C-ACD66F06FDA1}"/>
              </a:ext>
            </a:extLst>
          </p:cNvPr>
          <p:cNvSpPr/>
          <p:nvPr/>
        </p:nvSpPr>
        <p:spPr>
          <a:xfrm>
            <a:off x="233987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D8E973A-EB16-1F4B-A1C6-627285041CAC}"/>
              </a:ext>
            </a:extLst>
          </p:cNvPr>
          <p:cNvSpPr/>
          <p:nvPr/>
        </p:nvSpPr>
        <p:spPr>
          <a:xfrm>
            <a:off x="260844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3DE6D0F-FB7A-964F-AF74-C1ACD8FF7A6C}"/>
              </a:ext>
            </a:extLst>
          </p:cNvPr>
          <p:cNvSpPr/>
          <p:nvPr/>
        </p:nvSpPr>
        <p:spPr>
          <a:xfrm>
            <a:off x="287700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DF09273-05F3-8844-A452-54B228CED2AF}"/>
              </a:ext>
            </a:extLst>
          </p:cNvPr>
          <p:cNvSpPr/>
          <p:nvPr/>
        </p:nvSpPr>
        <p:spPr>
          <a:xfrm>
            <a:off x="314557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A67643D-C8EA-BB49-A5EC-3C5684E004F1}"/>
              </a:ext>
            </a:extLst>
          </p:cNvPr>
          <p:cNvSpPr/>
          <p:nvPr/>
        </p:nvSpPr>
        <p:spPr>
          <a:xfrm>
            <a:off x="341413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383C8FA-F3FD-814F-8B6B-E73A5C27FA5E}"/>
              </a:ext>
            </a:extLst>
          </p:cNvPr>
          <p:cNvSpPr/>
          <p:nvPr/>
        </p:nvSpPr>
        <p:spPr>
          <a:xfrm>
            <a:off x="368270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5021E4C-F758-9044-A490-DDED635E6B5F}"/>
              </a:ext>
            </a:extLst>
          </p:cNvPr>
          <p:cNvSpPr/>
          <p:nvPr/>
        </p:nvSpPr>
        <p:spPr>
          <a:xfrm>
            <a:off x="395127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77154BC-0D46-4B49-A118-938F00F506BF}"/>
              </a:ext>
            </a:extLst>
          </p:cNvPr>
          <p:cNvSpPr/>
          <p:nvPr/>
        </p:nvSpPr>
        <p:spPr>
          <a:xfrm>
            <a:off x="421983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240500F-E48A-AD48-9242-E603BEA07D8E}"/>
              </a:ext>
            </a:extLst>
          </p:cNvPr>
          <p:cNvSpPr/>
          <p:nvPr/>
        </p:nvSpPr>
        <p:spPr>
          <a:xfrm>
            <a:off x="448840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B3911F2-E9A9-E94C-8BF5-85A376492F8A}"/>
              </a:ext>
            </a:extLst>
          </p:cNvPr>
          <p:cNvSpPr/>
          <p:nvPr/>
        </p:nvSpPr>
        <p:spPr>
          <a:xfrm>
            <a:off x="475696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A22E86B-0062-9345-91B3-0A967E9BE203}"/>
              </a:ext>
            </a:extLst>
          </p:cNvPr>
          <p:cNvSpPr/>
          <p:nvPr/>
        </p:nvSpPr>
        <p:spPr>
          <a:xfrm>
            <a:off x="502553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4287B65-A15D-EC4F-ABFF-E82305581CAC}"/>
              </a:ext>
            </a:extLst>
          </p:cNvPr>
          <p:cNvSpPr/>
          <p:nvPr/>
        </p:nvSpPr>
        <p:spPr>
          <a:xfrm>
            <a:off x="529410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21FA644-BAEC-5D4F-A91F-0B40ABDF69E5}"/>
              </a:ext>
            </a:extLst>
          </p:cNvPr>
          <p:cNvSpPr/>
          <p:nvPr/>
        </p:nvSpPr>
        <p:spPr>
          <a:xfrm>
            <a:off x="556266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F70A9A7-1663-BB46-825F-350A5F238110}"/>
              </a:ext>
            </a:extLst>
          </p:cNvPr>
          <p:cNvSpPr/>
          <p:nvPr/>
        </p:nvSpPr>
        <p:spPr>
          <a:xfrm>
            <a:off x="583123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080B1EE-FAF3-5742-8A0B-78158A0C95F1}"/>
              </a:ext>
            </a:extLst>
          </p:cNvPr>
          <p:cNvSpPr/>
          <p:nvPr/>
        </p:nvSpPr>
        <p:spPr>
          <a:xfrm>
            <a:off x="609979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A749EC2-DE7D-D940-8CAE-113087FA7244}"/>
              </a:ext>
            </a:extLst>
          </p:cNvPr>
          <p:cNvSpPr/>
          <p:nvPr/>
        </p:nvSpPr>
        <p:spPr>
          <a:xfrm>
            <a:off x="636836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904526E-AA83-9746-9D66-CCFA175BF8B8}"/>
              </a:ext>
            </a:extLst>
          </p:cNvPr>
          <p:cNvSpPr/>
          <p:nvPr/>
        </p:nvSpPr>
        <p:spPr>
          <a:xfrm>
            <a:off x="663693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EB27265-0101-5543-8E15-673EB87279D1}"/>
              </a:ext>
            </a:extLst>
          </p:cNvPr>
          <p:cNvSpPr/>
          <p:nvPr/>
        </p:nvSpPr>
        <p:spPr>
          <a:xfrm>
            <a:off x="690549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D28F197-3CFE-9348-B2F4-DE24F0FDD194}"/>
              </a:ext>
            </a:extLst>
          </p:cNvPr>
          <p:cNvSpPr/>
          <p:nvPr/>
        </p:nvSpPr>
        <p:spPr>
          <a:xfrm>
            <a:off x="717406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55C4CD9-1EF4-0948-8AC0-5B5E1E6625A1}"/>
              </a:ext>
            </a:extLst>
          </p:cNvPr>
          <p:cNvSpPr/>
          <p:nvPr/>
        </p:nvSpPr>
        <p:spPr>
          <a:xfrm>
            <a:off x="744262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74BF289-D927-5848-9942-DF0FB0C01376}"/>
              </a:ext>
            </a:extLst>
          </p:cNvPr>
          <p:cNvSpPr/>
          <p:nvPr/>
        </p:nvSpPr>
        <p:spPr>
          <a:xfrm>
            <a:off x="771119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EB4BF8F-ABDB-2943-B96F-6E55227958F7}"/>
              </a:ext>
            </a:extLst>
          </p:cNvPr>
          <p:cNvSpPr/>
          <p:nvPr/>
        </p:nvSpPr>
        <p:spPr>
          <a:xfrm>
            <a:off x="797976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3675561-EA8D-B14E-BCE9-16219F50F102}"/>
              </a:ext>
            </a:extLst>
          </p:cNvPr>
          <p:cNvSpPr/>
          <p:nvPr/>
        </p:nvSpPr>
        <p:spPr>
          <a:xfrm>
            <a:off x="824832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6A19EC2-9D1E-8746-8A3A-B7C9D847F54A}"/>
              </a:ext>
            </a:extLst>
          </p:cNvPr>
          <p:cNvSpPr/>
          <p:nvPr/>
        </p:nvSpPr>
        <p:spPr>
          <a:xfrm>
            <a:off x="851689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82A023C-FA6D-0A49-B122-0B10F163FCB3}"/>
              </a:ext>
            </a:extLst>
          </p:cNvPr>
          <p:cNvSpPr/>
          <p:nvPr/>
        </p:nvSpPr>
        <p:spPr>
          <a:xfrm>
            <a:off x="878545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9D7FB14-F2BB-CC4C-8E6B-8E7D9480E842}"/>
              </a:ext>
            </a:extLst>
          </p:cNvPr>
          <p:cNvSpPr/>
          <p:nvPr/>
        </p:nvSpPr>
        <p:spPr>
          <a:xfrm>
            <a:off x="905402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4394555-6073-B642-8670-5F4ED5A3393A}"/>
              </a:ext>
            </a:extLst>
          </p:cNvPr>
          <p:cNvSpPr/>
          <p:nvPr/>
        </p:nvSpPr>
        <p:spPr>
          <a:xfrm>
            <a:off x="932259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2333511-5D09-2C43-ABEB-94C6CC017AA1}"/>
              </a:ext>
            </a:extLst>
          </p:cNvPr>
          <p:cNvSpPr/>
          <p:nvPr/>
        </p:nvSpPr>
        <p:spPr>
          <a:xfrm>
            <a:off x="959115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5EEB872-7F29-024A-9A96-A83BCF6ADBDE}"/>
              </a:ext>
            </a:extLst>
          </p:cNvPr>
          <p:cNvSpPr/>
          <p:nvPr/>
        </p:nvSpPr>
        <p:spPr>
          <a:xfrm>
            <a:off x="1012828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1C4F675-6BE8-6742-893B-E5176DD4AD01}"/>
              </a:ext>
            </a:extLst>
          </p:cNvPr>
          <p:cNvGrpSpPr/>
          <p:nvPr/>
        </p:nvGrpSpPr>
        <p:grpSpPr>
          <a:xfrm>
            <a:off x="9033651" y="4257234"/>
            <a:ext cx="816447" cy="331152"/>
            <a:chOff x="8442959" y="2961461"/>
            <a:chExt cx="1021931" cy="331152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F17B4C8-6544-3241-B56F-2E498791A058}"/>
                </a:ext>
              </a:extLst>
            </p:cNvPr>
            <p:cNvCxnSpPr/>
            <p:nvPr/>
          </p:nvCxnSpPr>
          <p:spPr>
            <a:xfrm>
              <a:off x="8442959" y="2961461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238A047-7652-4B4E-A4D2-1812EB222608}"/>
                </a:ext>
              </a:extLst>
            </p:cNvPr>
            <p:cNvCxnSpPr/>
            <p:nvPr/>
          </p:nvCxnSpPr>
          <p:spPr>
            <a:xfrm>
              <a:off x="8442959" y="3292613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2D7E9B8-A82E-C148-BC88-327603028D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4890" y="2961461"/>
              <a:ext cx="0" cy="331152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32176772-6FDE-554E-AED4-717903E912D2}"/>
              </a:ext>
            </a:extLst>
          </p:cNvPr>
          <p:cNvSpPr/>
          <p:nvPr/>
        </p:nvSpPr>
        <p:spPr>
          <a:xfrm>
            <a:off x="10539986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E7B29DB-A99C-C24C-9149-E40AD02B53C1}"/>
              </a:ext>
            </a:extLst>
          </p:cNvPr>
          <p:cNvSpPr/>
          <p:nvPr/>
        </p:nvSpPr>
        <p:spPr>
          <a:xfrm>
            <a:off x="1095168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3970CFF-E201-1F49-9875-17C6D937C034}"/>
              </a:ext>
            </a:extLst>
          </p:cNvPr>
          <p:cNvSpPr/>
          <p:nvPr/>
        </p:nvSpPr>
        <p:spPr>
          <a:xfrm rot="1778684">
            <a:off x="9890367" y="4651663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7B7C7F-1DB1-4E4B-B22D-0329573BA17C}"/>
              </a:ext>
            </a:extLst>
          </p:cNvPr>
          <p:cNvSpPr/>
          <p:nvPr/>
        </p:nvSpPr>
        <p:spPr>
          <a:xfrm rot="1778684">
            <a:off x="10195587" y="4821484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E05320D-E9F8-094D-9342-CE5A646C5FB3}"/>
              </a:ext>
            </a:extLst>
          </p:cNvPr>
          <p:cNvSpPr txBox="1"/>
          <p:nvPr/>
        </p:nvSpPr>
        <p:spPr>
          <a:xfrm>
            <a:off x="985797" y="4490800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Send 5 packets per second (pps)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120DEA7-77F0-184F-8476-F2D3AAFEF37F}"/>
              </a:ext>
            </a:extLst>
          </p:cNvPr>
          <p:cNvSpPr txBox="1"/>
          <p:nvPr/>
        </p:nvSpPr>
        <p:spPr>
          <a:xfrm>
            <a:off x="10083515" y="3875790"/>
            <a:ext cx="165930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Consume 3 pps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A42FABD-EB3C-A243-9E37-DEE3948A43D5}"/>
              </a:ext>
            </a:extLst>
          </p:cNvPr>
          <p:cNvSpPr txBox="1"/>
          <p:nvPr/>
        </p:nvSpPr>
        <p:spPr>
          <a:xfrm>
            <a:off x="10083515" y="5041010"/>
            <a:ext cx="165930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Drop 2 pps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E3A7148-3A55-A641-9FDF-83E931EC00BD}"/>
              </a:ext>
            </a:extLst>
          </p:cNvPr>
          <p:cNvSpPr txBox="1"/>
          <p:nvPr/>
        </p:nvSpPr>
        <p:spPr>
          <a:xfrm>
            <a:off x="5808033" y="4958953"/>
            <a:ext cx="3444112" cy="88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Receive buffer overflows.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Buffer can absorb bursts but not sustained rate difference.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DDF955A-3CF7-B14B-AB2A-675551846527}"/>
              </a:ext>
            </a:extLst>
          </p:cNvPr>
          <p:cNvCxnSpPr>
            <a:cxnSpLocks/>
          </p:cNvCxnSpPr>
          <p:nvPr/>
        </p:nvCxnSpPr>
        <p:spPr>
          <a:xfrm flipV="1">
            <a:off x="9143236" y="4646212"/>
            <a:ext cx="0" cy="312741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228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229">
            <a:extLst>
              <a:ext uri="{FF2B5EF4-FFF2-40B4-BE49-F238E27FC236}">
                <a16:creationId xmlns:a16="http://schemas.microsoft.com/office/drawing/2014/main" id="{F9A726ED-2DDD-B242-880B-1D01CF5EF9B4}"/>
              </a:ext>
            </a:extLst>
          </p:cNvPr>
          <p:cNvSpPr txBox="1"/>
          <p:nvPr/>
        </p:nvSpPr>
        <p:spPr>
          <a:xfrm>
            <a:off x="1104236" y="4679576"/>
            <a:ext cx="7057725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Qubit to be teleported</a:t>
            </a:r>
          </a:p>
          <a:p>
            <a:r>
              <a:rPr lang="en-US" i="1" dirty="0">
                <a:latin typeface="Avenir Book" panose="02000503020000020003" pitchFamily="2" charset="0"/>
              </a:rPr>
              <a:t>Sender never stores more than one “qubit to be sent” in memory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91FEAA7-66E3-2849-9124-2A55D3E98999}"/>
              </a:ext>
            </a:extLst>
          </p:cNvPr>
          <p:cNvSpPr txBox="1"/>
          <p:nvPr/>
        </p:nvSpPr>
        <p:spPr>
          <a:xfrm>
            <a:off x="2833743" y="4558500"/>
            <a:ext cx="7057725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dirty="0">
                <a:latin typeface="Avenir Book" panose="02000503020000020003" pitchFamily="2" charset="0"/>
              </a:rPr>
              <a:t>Qubit that has been teleported</a:t>
            </a:r>
          </a:p>
          <a:p>
            <a:pPr algn="r"/>
            <a:r>
              <a:rPr lang="en-US" i="1" dirty="0">
                <a:latin typeface="Avenir Book" panose="02000503020000020003" pitchFamily="2" charset="0"/>
              </a:rPr>
              <a:t>Receiver needs to store it in memory until it is consumed (measured)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1996440" y="3520735"/>
            <a:ext cx="7315200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 in quantum network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308729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Make sure sender does not produce </a:t>
            </a:r>
            <a:r>
              <a:rPr lang="en-US" sz="3600" b="1" dirty="0">
                <a:latin typeface="Avenir Book" panose="02000503020000020003" pitchFamily="2" charset="0"/>
              </a:rPr>
              <a:t>qubits</a:t>
            </a:r>
            <a:r>
              <a:rPr lang="en-US" sz="3600" dirty="0">
                <a:latin typeface="Avenir Book" panose="02000503020000020003" pitchFamily="2" charset="0"/>
              </a:rPr>
              <a:t> faster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than receiver can consume them.</a:t>
            </a:r>
          </a:p>
        </p:txBody>
      </p: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79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7CC8D8A2-CA0C-F944-8E6C-DF28CF02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248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5F5D06-C775-D045-BCFD-435B9ED4FD9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4236" y="3048489"/>
            <a:ext cx="914012" cy="914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88E0FA6-2867-314F-90D7-EE80169600D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93092" y="3048489"/>
            <a:ext cx="914012" cy="914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68874D61-76DB-2749-97AE-6833D3B948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899" t="20439" r="23904" b="20806"/>
          <a:stretch/>
        </p:blipFill>
        <p:spPr>
          <a:xfrm>
            <a:off x="4563576" y="2943261"/>
            <a:ext cx="256253" cy="28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B916789E-4172-D34C-9B28-166A0A0609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899" t="20439" r="23904" b="20806"/>
          <a:stretch/>
        </p:blipFill>
        <p:spPr>
          <a:xfrm>
            <a:off x="7171476" y="2943261"/>
            <a:ext cx="256253" cy="28302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584622-63C4-BA40-A000-18A3E8239594}"/>
              </a:ext>
            </a:extLst>
          </p:cNvPr>
          <p:cNvSpPr/>
          <p:nvPr/>
        </p:nvSpPr>
        <p:spPr>
          <a:xfrm>
            <a:off x="1104236" y="4301286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308339B-93E3-3745-B446-0C8B1D7E0950}"/>
              </a:ext>
            </a:extLst>
          </p:cNvPr>
          <p:cNvGrpSpPr/>
          <p:nvPr/>
        </p:nvGrpSpPr>
        <p:grpSpPr>
          <a:xfrm>
            <a:off x="1468548" y="4288450"/>
            <a:ext cx="8422920" cy="225527"/>
            <a:chOff x="1475041" y="4289580"/>
            <a:chExt cx="8422920" cy="22552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47E9EE4-3E61-BD46-A98C-9D78593F365F}"/>
                </a:ext>
              </a:extLst>
            </p:cNvPr>
            <p:cNvGrpSpPr/>
            <p:nvPr/>
          </p:nvGrpSpPr>
          <p:grpSpPr>
            <a:xfrm>
              <a:off x="1673161" y="4312993"/>
              <a:ext cx="8010424" cy="166535"/>
              <a:chOff x="743463" y="3048000"/>
              <a:chExt cx="19035666" cy="395747"/>
            </a:xfrm>
          </p:grpSpPr>
          <p:sp>
            <p:nvSpPr>
              <p:cNvPr id="16" name="Arc 15">
                <a:extLst>
                  <a:ext uri="{FF2B5EF4-FFF2-40B4-BE49-F238E27FC236}">
                    <a16:creationId xmlns:a16="http://schemas.microsoft.com/office/drawing/2014/main" id="{F8B2C5D4-B86B-2F45-AE7F-AD0EB0E69FB5}"/>
                  </a:ext>
                </a:extLst>
              </p:cNvPr>
              <p:cNvSpPr/>
              <p:nvPr/>
            </p:nvSpPr>
            <p:spPr>
              <a:xfrm flipV="1">
                <a:off x="74346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Arc 16">
                <a:extLst>
                  <a:ext uri="{FF2B5EF4-FFF2-40B4-BE49-F238E27FC236}">
                    <a16:creationId xmlns:a16="http://schemas.microsoft.com/office/drawing/2014/main" id="{03B3E914-641B-0441-A6F4-5024AE30D00B}"/>
                  </a:ext>
                </a:extLst>
              </p:cNvPr>
              <p:cNvSpPr/>
              <p:nvPr/>
            </p:nvSpPr>
            <p:spPr>
              <a:xfrm>
                <a:off x="113921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9AD333B5-7765-0B46-AD34-797910882B5A}"/>
                  </a:ext>
                </a:extLst>
              </p:cNvPr>
              <p:cNvSpPr/>
              <p:nvPr/>
            </p:nvSpPr>
            <p:spPr>
              <a:xfrm flipV="1">
                <a:off x="153495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Arc 18">
                <a:extLst>
                  <a:ext uri="{FF2B5EF4-FFF2-40B4-BE49-F238E27FC236}">
                    <a16:creationId xmlns:a16="http://schemas.microsoft.com/office/drawing/2014/main" id="{BF97B172-5822-E447-A834-99ED7C12EF3E}"/>
                  </a:ext>
                </a:extLst>
              </p:cNvPr>
              <p:cNvSpPr/>
              <p:nvPr/>
            </p:nvSpPr>
            <p:spPr>
              <a:xfrm>
                <a:off x="193070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8D8F7BA6-ED6E-FA45-81B7-A7863DC2DD58}"/>
                  </a:ext>
                </a:extLst>
              </p:cNvPr>
              <p:cNvSpPr/>
              <p:nvPr/>
            </p:nvSpPr>
            <p:spPr>
              <a:xfrm flipV="1">
                <a:off x="232645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3A1791C5-E40F-5A44-93C8-4CD1415BBF62}"/>
                  </a:ext>
                </a:extLst>
              </p:cNvPr>
              <p:cNvSpPr/>
              <p:nvPr/>
            </p:nvSpPr>
            <p:spPr>
              <a:xfrm>
                <a:off x="272219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D7F80941-3812-5345-B804-C93E4F1F7B2F}"/>
                  </a:ext>
                </a:extLst>
              </p:cNvPr>
              <p:cNvSpPr/>
              <p:nvPr/>
            </p:nvSpPr>
            <p:spPr>
              <a:xfrm flipV="1">
                <a:off x="312553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Arc 25">
                <a:extLst>
                  <a:ext uri="{FF2B5EF4-FFF2-40B4-BE49-F238E27FC236}">
                    <a16:creationId xmlns:a16="http://schemas.microsoft.com/office/drawing/2014/main" id="{D02B3D8C-6BB3-3644-9634-2E18930D71F0}"/>
                  </a:ext>
                </a:extLst>
              </p:cNvPr>
              <p:cNvSpPr/>
              <p:nvPr/>
            </p:nvSpPr>
            <p:spPr>
              <a:xfrm>
                <a:off x="352128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Arc 26">
                <a:extLst>
                  <a:ext uri="{FF2B5EF4-FFF2-40B4-BE49-F238E27FC236}">
                    <a16:creationId xmlns:a16="http://schemas.microsoft.com/office/drawing/2014/main" id="{EA715D1C-7FDF-6A42-8EB5-C09D40A0557F}"/>
                  </a:ext>
                </a:extLst>
              </p:cNvPr>
              <p:cNvSpPr/>
              <p:nvPr/>
            </p:nvSpPr>
            <p:spPr>
              <a:xfrm flipV="1">
                <a:off x="391703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55302254-1CFB-FC47-8F04-B1B61EFB29B5}"/>
                  </a:ext>
                </a:extLst>
              </p:cNvPr>
              <p:cNvSpPr/>
              <p:nvPr/>
            </p:nvSpPr>
            <p:spPr>
              <a:xfrm>
                <a:off x="431277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E8187A03-48AB-F043-81A6-EB6D33DDE5EB}"/>
                  </a:ext>
                </a:extLst>
              </p:cNvPr>
              <p:cNvSpPr/>
              <p:nvPr/>
            </p:nvSpPr>
            <p:spPr>
              <a:xfrm flipV="1">
                <a:off x="470852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Arc 29">
                <a:extLst>
                  <a:ext uri="{FF2B5EF4-FFF2-40B4-BE49-F238E27FC236}">
                    <a16:creationId xmlns:a16="http://schemas.microsoft.com/office/drawing/2014/main" id="{765921D4-CBB8-504C-9C57-F6B4A67648EA}"/>
                  </a:ext>
                </a:extLst>
              </p:cNvPr>
              <p:cNvSpPr/>
              <p:nvPr/>
            </p:nvSpPr>
            <p:spPr>
              <a:xfrm>
                <a:off x="510427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CAD038C3-B39F-5844-B2E8-D875EC2D3C23}"/>
                  </a:ext>
                </a:extLst>
              </p:cNvPr>
              <p:cNvSpPr/>
              <p:nvPr/>
            </p:nvSpPr>
            <p:spPr>
              <a:xfrm flipV="1">
                <a:off x="550473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56040F8D-B1A6-2C4E-A811-694D8C5231F4}"/>
                  </a:ext>
                </a:extLst>
              </p:cNvPr>
              <p:cNvSpPr/>
              <p:nvPr/>
            </p:nvSpPr>
            <p:spPr>
              <a:xfrm>
                <a:off x="590048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9E96CAD0-1677-D143-B0BD-4BC221D1DDC8}"/>
                  </a:ext>
                </a:extLst>
              </p:cNvPr>
              <p:cNvSpPr/>
              <p:nvPr/>
            </p:nvSpPr>
            <p:spPr>
              <a:xfrm flipV="1">
                <a:off x="629623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8B49E3D0-39DA-7749-AC52-4722B83E7CED}"/>
                  </a:ext>
                </a:extLst>
              </p:cNvPr>
              <p:cNvSpPr/>
              <p:nvPr/>
            </p:nvSpPr>
            <p:spPr>
              <a:xfrm>
                <a:off x="669198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A3892578-7721-A945-B913-C8D49BDE4666}"/>
                  </a:ext>
                </a:extLst>
              </p:cNvPr>
              <p:cNvSpPr/>
              <p:nvPr/>
            </p:nvSpPr>
            <p:spPr>
              <a:xfrm flipV="1">
                <a:off x="708772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Arc 35">
                <a:extLst>
                  <a:ext uri="{FF2B5EF4-FFF2-40B4-BE49-F238E27FC236}">
                    <a16:creationId xmlns:a16="http://schemas.microsoft.com/office/drawing/2014/main" id="{C2CF3491-FA1D-D64E-AC60-AB84F1A811BA}"/>
                  </a:ext>
                </a:extLst>
              </p:cNvPr>
              <p:cNvSpPr/>
              <p:nvPr/>
            </p:nvSpPr>
            <p:spPr>
              <a:xfrm>
                <a:off x="748347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32E06926-C38A-7A41-9604-D01CEEC55191}"/>
                  </a:ext>
                </a:extLst>
              </p:cNvPr>
              <p:cNvSpPr/>
              <p:nvPr/>
            </p:nvSpPr>
            <p:spPr>
              <a:xfrm flipV="1">
                <a:off x="788681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5EE1E32D-A420-A945-9366-2B3084CCB785}"/>
                  </a:ext>
                </a:extLst>
              </p:cNvPr>
              <p:cNvSpPr/>
              <p:nvPr/>
            </p:nvSpPr>
            <p:spPr>
              <a:xfrm>
                <a:off x="828256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22283B88-68DC-5F40-A955-63CDA8DB8850}"/>
                  </a:ext>
                </a:extLst>
              </p:cNvPr>
              <p:cNvSpPr/>
              <p:nvPr/>
            </p:nvSpPr>
            <p:spPr>
              <a:xfrm flipV="1">
                <a:off x="867830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Arc 40">
                <a:extLst>
                  <a:ext uri="{FF2B5EF4-FFF2-40B4-BE49-F238E27FC236}">
                    <a16:creationId xmlns:a16="http://schemas.microsoft.com/office/drawing/2014/main" id="{46E5FC9D-DEB0-A24E-91EA-9353EAC3A1DB}"/>
                  </a:ext>
                </a:extLst>
              </p:cNvPr>
              <p:cNvSpPr/>
              <p:nvPr/>
            </p:nvSpPr>
            <p:spPr>
              <a:xfrm>
                <a:off x="907405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Arc 41">
                <a:extLst>
                  <a:ext uri="{FF2B5EF4-FFF2-40B4-BE49-F238E27FC236}">
                    <a16:creationId xmlns:a16="http://schemas.microsoft.com/office/drawing/2014/main" id="{76AC67D1-ADB8-C04F-83F2-A10FABE84AEC}"/>
                  </a:ext>
                </a:extLst>
              </p:cNvPr>
              <p:cNvSpPr/>
              <p:nvPr/>
            </p:nvSpPr>
            <p:spPr>
              <a:xfrm flipV="1">
                <a:off x="946980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48EBCCDE-FDDB-7044-832F-05826DC3E188}"/>
                  </a:ext>
                </a:extLst>
              </p:cNvPr>
              <p:cNvSpPr/>
              <p:nvPr/>
            </p:nvSpPr>
            <p:spPr>
              <a:xfrm>
                <a:off x="986554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BEC0C069-B370-A44F-9863-4CBBC5CAFF91}"/>
                  </a:ext>
                </a:extLst>
              </p:cNvPr>
              <p:cNvSpPr/>
              <p:nvPr/>
            </p:nvSpPr>
            <p:spPr>
              <a:xfrm flipV="1">
                <a:off x="1026129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F88F8A7B-1E08-D146-B8D0-15163F6A4513}"/>
                  </a:ext>
                </a:extLst>
              </p:cNvPr>
              <p:cNvSpPr/>
              <p:nvPr/>
            </p:nvSpPr>
            <p:spPr>
              <a:xfrm>
                <a:off x="1065704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521A9699-070C-A345-8F78-D46EEC641CD6}"/>
                  </a:ext>
                </a:extLst>
              </p:cNvPr>
              <p:cNvSpPr/>
              <p:nvPr/>
            </p:nvSpPr>
            <p:spPr>
              <a:xfrm flipV="1">
                <a:off x="1105279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Arc 46">
                <a:extLst>
                  <a:ext uri="{FF2B5EF4-FFF2-40B4-BE49-F238E27FC236}">
                    <a16:creationId xmlns:a16="http://schemas.microsoft.com/office/drawing/2014/main" id="{ED202728-95D1-3A4C-8336-B3710707EF38}"/>
                  </a:ext>
                </a:extLst>
              </p:cNvPr>
              <p:cNvSpPr/>
              <p:nvPr/>
            </p:nvSpPr>
            <p:spPr>
              <a:xfrm>
                <a:off x="1144853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C18DDB9D-3602-AE4C-924F-8CFB911B325F}"/>
                  </a:ext>
                </a:extLst>
              </p:cNvPr>
              <p:cNvSpPr/>
              <p:nvPr/>
            </p:nvSpPr>
            <p:spPr>
              <a:xfrm flipV="1">
                <a:off x="1184428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181D1D57-93E9-AC45-A083-F3171516CBB8}"/>
                  </a:ext>
                </a:extLst>
              </p:cNvPr>
              <p:cNvSpPr/>
              <p:nvPr/>
            </p:nvSpPr>
            <p:spPr>
              <a:xfrm>
                <a:off x="1224003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8BCEA123-F80C-CF49-984F-909CCBFCFAAD}"/>
                  </a:ext>
                </a:extLst>
              </p:cNvPr>
              <p:cNvSpPr/>
              <p:nvPr/>
            </p:nvSpPr>
            <p:spPr>
              <a:xfrm flipV="1">
                <a:off x="1264337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F1ACD012-3AEA-544F-9C85-0A4EDF6C3715}"/>
                  </a:ext>
                </a:extLst>
              </p:cNvPr>
              <p:cNvSpPr/>
              <p:nvPr/>
            </p:nvSpPr>
            <p:spPr>
              <a:xfrm>
                <a:off x="1303911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922EAC66-5602-A149-824B-A31DBD7C31BE}"/>
                  </a:ext>
                </a:extLst>
              </p:cNvPr>
              <p:cNvSpPr/>
              <p:nvPr/>
            </p:nvSpPr>
            <p:spPr>
              <a:xfrm flipV="1">
                <a:off x="1343486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Arc 52">
                <a:extLst>
                  <a:ext uri="{FF2B5EF4-FFF2-40B4-BE49-F238E27FC236}">
                    <a16:creationId xmlns:a16="http://schemas.microsoft.com/office/drawing/2014/main" id="{D143180B-30A5-AC47-90D6-EE9F0159B8F7}"/>
                  </a:ext>
                </a:extLst>
              </p:cNvPr>
              <p:cNvSpPr/>
              <p:nvPr/>
            </p:nvSpPr>
            <p:spPr>
              <a:xfrm>
                <a:off x="1383061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Arc 53">
                <a:extLst>
                  <a:ext uri="{FF2B5EF4-FFF2-40B4-BE49-F238E27FC236}">
                    <a16:creationId xmlns:a16="http://schemas.microsoft.com/office/drawing/2014/main" id="{D3E32848-422A-F146-AA4C-058660880CF4}"/>
                  </a:ext>
                </a:extLst>
              </p:cNvPr>
              <p:cNvSpPr/>
              <p:nvPr/>
            </p:nvSpPr>
            <p:spPr>
              <a:xfrm flipV="1">
                <a:off x="1422635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96D7DD9D-9602-9643-810E-77BE1E2C0070}"/>
                  </a:ext>
                </a:extLst>
              </p:cNvPr>
              <p:cNvSpPr/>
              <p:nvPr/>
            </p:nvSpPr>
            <p:spPr>
              <a:xfrm>
                <a:off x="1462210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F9597D5B-50B9-F040-A6B0-798E8E373BC9}"/>
                  </a:ext>
                </a:extLst>
              </p:cNvPr>
              <p:cNvSpPr/>
              <p:nvPr/>
            </p:nvSpPr>
            <p:spPr>
              <a:xfrm flipV="1">
                <a:off x="1502257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Arc 56">
                <a:extLst>
                  <a:ext uri="{FF2B5EF4-FFF2-40B4-BE49-F238E27FC236}">
                    <a16:creationId xmlns:a16="http://schemas.microsoft.com/office/drawing/2014/main" id="{836BA747-762A-E94E-97B3-779146DDC629}"/>
                  </a:ext>
                </a:extLst>
              </p:cNvPr>
              <p:cNvSpPr/>
              <p:nvPr/>
            </p:nvSpPr>
            <p:spPr>
              <a:xfrm>
                <a:off x="1541831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Arc 57">
                <a:extLst>
                  <a:ext uri="{FF2B5EF4-FFF2-40B4-BE49-F238E27FC236}">
                    <a16:creationId xmlns:a16="http://schemas.microsoft.com/office/drawing/2014/main" id="{BD065A06-C581-814F-96CE-AD7EEE7B0B9D}"/>
                  </a:ext>
                </a:extLst>
              </p:cNvPr>
              <p:cNvSpPr/>
              <p:nvPr/>
            </p:nvSpPr>
            <p:spPr>
              <a:xfrm flipV="1">
                <a:off x="1581406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A3C000FA-E73E-8445-A8EE-8B5083566BEA}"/>
                  </a:ext>
                </a:extLst>
              </p:cNvPr>
              <p:cNvSpPr/>
              <p:nvPr/>
            </p:nvSpPr>
            <p:spPr>
              <a:xfrm>
                <a:off x="1620981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7086AA73-1919-A84F-B23A-FC82CC0C0CF6}"/>
                  </a:ext>
                </a:extLst>
              </p:cNvPr>
              <p:cNvSpPr/>
              <p:nvPr/>
            </p:nvSpPr>
            <p:spPr>
              <a:xfrm flipV="1">
                <a:off x="1660556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Arc 60">
                <a:extLst>
                  <a:ext uri="{FF2B5EF4-FFF2-40B4-BE49-F238E27FC236}">
                    <a16:creationId xmlns:a16="http://schemas.microsoft.com/office/drawing/2014/main" id="{864DCB86-5F69-AE41-86E8-46CF966F576E}"/>
                  </a:ext>
                </a:extLst>
              </p:cNvPr>
              <p:cNvSpPr/>
              <p:nvPr/>
            </p:nvSpPr>
            <p:spPr>
              <a:xfrm>
                <a:off x="1700130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707E7423-D09B-8546-BA56-73EC2C726AD6}"/>
                  </a:ext>
                </a:extLst>
              </p:cNvPr>
              <p:cNvSpPr/>
              <p:nvPr/>
            </p:nvSpPr>
            <p:spPr>
              <a:xfrm flipV="1">
                <a:off x="1740464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77EF31D2-CD4C-9048-9932-3129F4E3547C}"/>
                  </a:ext>
                </a:extLst>
              </p:cNvPr>
              <p:cNvSpPr/>
              <p:nvPr/>
            </p:nvSpPr>
            <p:spPr>
              <a:xfrm>
                <a:off x="1780039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02B3AD35-678C-3648-BC19-A0E86C618EFD}"/>
                  </a:ext>
                </a:extLst>
              </p:cNvPr>
              <p:cNvSpPr/>
              <p:nvPr/>
            </p:nvSpPr>
            <p:spPr>
              <a:xfrm flipV="1">
                <a:off x="1819614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4F6C1A08-E350-3242-BD96-329F1C047F17}"/>
                  </a:ext>
                </a:extLst>
              </p:cNvPr>
              <p:cNvSpPr/>
              <p:nvPr/>
            </p:nvSpPr>
            <p:spPr>
              <a:xfrm>
                <a:off x="1859188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AED4358D-7249-9449-9C36-AFF015BE8E6E}"/>
                  </a:ext>
                </a:extLst>
              </p:cNvPr>
              <p:cNvSpPr/>
              <p:nvPr/>
            </p:nvSpPr>
            <p:spPr>
              <a:xfrm flipV="1">
                <a:off x="1898763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F1AB4E95-DF06-D94C-8BAA-C212E5881A95}"/>
                  </a:ext>
                </a:extLst>
              </p:cNvPr>
              <p:cNvSpPr/>
              <p:nvPr/>
            </p:nvSpPr>
            <p:spPr>
              <a:xfrm>
                <a:off x="1938338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EFC8671-71A2-7043-BE6F-4403A358562C}"/>
                </a:ext>
              </a:extLst>
            </p:cNvPr>
            <p:cNvSpPr/>
            <p:nvPr/>
          </p:nvSpPr>
          <p:spPr>
            <a:xfrm>
              <a:off x="1475041" y="4301747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7EED9E0-73E1-944E-A92F-DBA33C1D582C}"/>
                </a:ext>
              </a:extLst>
            </p:cNvPr>
            <p:cNvSpPr/>
            <p:nvPr/>
          </p:nvSpPr>
          <p:spPr>
            <a:xfrm>
              <a:off x="9699841" y="4289580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5" name="Rectangle 284">
            <a:extLst>
              <a:ext uri="{FF2B5EF4-FFF2-40B4-BE49-F238E27FC236}">
                <a16:creationId xmlns:a16="http://schemas.microsoft.com/office/drawing/2014/main" id="{DF48940E-F295-EA4E-9F2A-9EB431F809F9}"/>
              </a:ext>
            </a:extLst>
          </p:cNvPr>
          <p:cNvSpPr/>
          <p:nvPr/>
        </p:nvSpPr>
        <p:spPr>
          <a:xfrm>
            <a:off x="1104236" y="4835617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3CC328B2-D44F-4A46-8676-A63BD56125D5}"/>
              </a:ext>
            </a:extLst>
          </p:cNvPr>
          <p:cNvGrpSpPr/>
          <p:nvPr/>
        </p:nvGrpSpPr>
        <p:grpSpPr>
          <a:xfrm>
            <a:off x="1468548" y="4822781"/>
            <a:ext cx="8422920" cy="225527"/>
            <a:chOff x="1475041" y="4289580"/>
            <a:chExt cx="8422920" cy="225527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0337E432-981A-4E4B-AB33-6FF1792B96CA}"/>
                </a:ext>
              </a:extLst>
            </p:cNvPr>
            <p:cNvGrpSpPr/>
            <p:nvPr/>
          </p:nvGrpSpPr>
          <p:grpSpPr>
            <a:xfrm>
              <a:off x="1673161" y="4312993"/>
              <a:ext cx="8010424" cy="166535"/>
              <a:chOff x="743463" y="3048000"/>
              <a:chExt cx="19035666" cy="395747"/>
            </a:xfrm>
          </p:grpSpPr>
          <p:sp>
            <p:nvSpPr>
              <p:cNvPr id="290" name="Arc 289">
                <a:extLst>
                  <a:ext uri="{FF2B5EF4-FFF2-40B4-BE49-F238E27FC236}">
                    <a16:creationId xmlns:a16="http://schemas.microsoft.com/office/drawing/2014/main" id="{86B15DBE-1B02-5846-BB1E-76B936E4FC7F}"/>
                  </a:ext>
                </a:extLst>
              </p:cNvPr>
              <p:cNvSpPr/>
              <p:nvPr/>
            </p:nvSpPr>
            <p:spPr>
              <a:xfrm flipV="1">
                <a:off x="74346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1" name="Arc 290">
                <a:extLst>
                  <a:ext uri="{FF2B5EF4-FFF2-40B4-BE49-F238E27FC236}">
                    <a16:creationId xmlns:a16="http://schemas.microsoft.com/office/drawing/2014/main" id="{E8A91F16-7988-D042-B46F-A0B14FA9623D}"/>
                  </a:ext>
                </a:extLst>
              </p:cNvPr>
              <p:cNvSpPr/>
              <p:nvPr/>
            </p:nvSpPr>
            <p:spPr>
              <a:xfrm>
                <a:off x="113921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2" name="Arc 291">
                <a:extLst>
                  <a:ext uri="{FF2B5EF4-FFF2-40B4-BE49-F238E27FC236}">
                    <a16:creationId xmlns:a16="http://schemas.microsoft.com/office/drawing/2014/main" id="{A1957828-E8FE-794B-8AF3-7A2429B9A61C}"/>
                  </a:ext>
                </a:extLst>
              </p:cNvPr>
              <p:cNvSpPr/>
              <p:nvPr/>
            </p:nvSpPr>
            <p:spPr>
              <a:xfrm flipV="1">
                <a:off x="153495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3" name="Arc 292">
                <a:extLst>
                  <a:ext uri="{FF2B5EF4-FFF2-40B4-BE49-F238E27FC236}">
                    <a16:creationId xmlns:a16="http://schemas.microsoft.com/office/drawing/2014/main" id="{7527E1CA-885B-E041-AF06-3E89D0797819}"/>
                  </a:ext>
                </a:extLst>
              </p:cNvPr>
              <p:cNvSpPr/>
              <p:nvPr/>
            </p:nvSpPr>
            <p:spPr>
              <a:xfrm>
                <a:off x="193070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4" name="Arc 293">
                <a:extLst>
                  <a:ext uri="{FF2B5EF4-FFF2-40B4-BE49-F238E27FC236}">
                    <a16:creationId xmlns:a16="http://schemas.microsoft.com/office/drawing/2014/main" id="{73618BBD-34B5-F44D-93BC-AB906D3B0613}"/>
                  </a:ext>
                </a:extLst>
              </p:cNvPr>
              <p:cNvSpPr/>
              <p:nvPr/>
            </p:nvSpPr>
            <p:spPr>
              <a:xfrm flipV="1">
                <a:off x="232645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5" name="Arc 294">
                <a:extLst>
                  <a:ext uri="{FF2B5EF4-FFF2-40B4-BE49-F238E27FC236}">
                    <a16:creationId xmlns:a16="http://schemas.microsoft.com/office/drawing/2014/main" id="{12AC8604-8795-5841-9605-3CEB6E948CF0}"/>
                  </a:ext>
                </a:extLst>
              </p:cNvPr>
              <p:cNvSpPr/>
              <p:nvPr/>
            </p:nvSpPr>
            <p:spPr>
              <a:xfrm>
                <a:off x="272219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6" name="Arc 295">
                <a:extLst>
                  <a:ext uri="{FF2B5EF4-FFF2-40B4-BE49-F238E27FC236}">
                    <a16:creationId xmlns:a16="http://schemas.microsoft.com/office/drawing/2014/main" id="{DBE3AB73-A716-B14D-9818-B3998BB26C01}"/>
                  </a:ext>
                </a:extLst>
              </p:cNvPr>
              <p:cNvSpPr/>
              <p:nvPr/>
            </p:nvSpPr>
            <p:spPr>
              <a:xfrm flipV="1">
                <a:off x="312553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7" name="Arc 296">
                <a:extLst>
                  <a:ext uri="{FF2B5EF4-FFF2-40B4-BE49-F238E27FC236}">
                    <a16:creationId xmlns:a16="http://schemas.microsoft.com/office/drawing/2014/main" id="{92B99641-8EB4-0241-8AB2-1A312E535FE4}"/>
                  </a:ext>
                </a:extLst>
              </p:cNvPr>
              <p:cNvSpPr/>
              <p:nvPr/>
            </p:nvSpPr>
            <p:spPr>
              <a:xfrm>
                <a:off x="352128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8" name="Arc 297">
                <a:extLst>
                  <a:ext uri="{FF2B5EF4-FFF2-40B4-BE49-F238E27FC236}">
                    <a16:creationId xmlns:a16="http://schemas.microsoft.com/office/drawing/2014/main" id="{52AE6227-531C-9F4E-959A-15BCF4D0063D}"/>
                  </a:ext>
                </a:extLst>
              </p:cNvPr>
              <p:cNvSpPr/>
              <p:nvPr/>
            </p:nvSpPr>
            <p:spPr>
              <a:xfrm flipV="1">
                <a:off x="391703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9" name="Arc 298">
                <a:extLst>
                  <a:ext uri="{FF2B5EF4-FFF2-40B4-BE49-F238E27FC236}">
                    <a16:creationId xmlns:a16="http://schemas.microsoft.com/office/drawing/2014/main" id="{61137AE0-3FD4-7647-8DEC-1703BB669EE6}"/>
                  </a:ext>
                </a:extLst>
              </p:cNvPr>
              <p:cNvSpPr/>
              <p:nvPr/>
            </p:nvSpPr>
            <p:spPr>
              <a:xfrm>
                <a:off x="431277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0" name="Arc 299">
                <a:extLst>
                  <a:ext uri="{FF2B5EF4-FFF2-40B4-BE49-F238E27FC236}">
                    <a16:creationId xmlns:a16="http://schemas.microsoft.com/office/drawing/2014/main" id="{9D1B02B4-579D-3A4A-9ED6-FAC77676D18C}"/>
                  </a:ext>
                </a:extLst>
              </p:cNvPr>
              <p:cNvSpPr/>
              <p:nvPr/>
            </p:nvSpPr>
            <p:spPr>
              <a:xfrm flipV="1">
                <a:off x="470852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1" name="Arc 300">
                <a:extLst>
                  <a:ext uri="{FF2B5EF4-FFF2-40B4-BE49-F238E27FC236}">
                    <a16:creationId xmlns:a16="http://schemas.microsoft.com/office/drawing/2014/main" id="{288DA1D5-5C5E-A44E-8F47-3DB374BE7F8C}"/>
                  </a:ext>
                </a:extLst>
              </p:cNvPr>
              <p:cNvSpPr/>
              <p:nvPr/>
            </p:nvSpPr>
            <p:spPr>
              <a:xfrm>
                <a:off x="510427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2" name="Arc 301">
                <a:extLst>
                  <a:ext uri="{FF2B5EF4-FFF2-40B4-BE49-F238E27FC236}">
                    <a16:creationId xmlns:a16="http://schemas.microsoft.com/office/drawing/2014/main" id="{D41E0F12-6617-A746-A353-FF20167B0B43}"/>
                  </a:ext>
                </a:extLst>
              </p:cNvPr>
              <p:cNvSpPr/>
              <p:nvPr/>
            </p:nvSpPr>
            <p:spPr>
              <a:xfrm flipV="1">
                <a:off x="550473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3" name="Arc 302">
                <a:extLst>
                  <a:ext uri="{FF2B5EF4-FFF2-40B4-BE49-F238E27FC236}">
                    <a16:creationId xmlns:a16="http://schemas.microsoft.com/office/drawing/2014/main" id="{9C792D22-BE5D-DE4C-8908-94E9C14E4805}"/>
                  </a:ext>
                </a:extLst>
              </p:cNvPr>
              <p:cNvSpPr/>
              <p:nvPr/>
            </p:nvSpPr>
            <p:spPr>
              <a:xfrm>
                <a:off x="590048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Arc 303">
                <a:extLst>
                  <a:ext uri="{FF2B5EF4-FFF2-40B4-BE49-F238E27FC236}">
                    <a16:creationId xmlns:a16="http://schemas.microsoft.com/office/drawing/2014/main" id="{206C3A0F-3F09-4D4D-A936-AEA230EEF68B}"/>
                  </a:ext>
                </a:extLst>
              </p:cNvPr>
              <p:cNvSpPr/>
              <p:nvPr/>
            </p:nvSpPr>
            <p:spPr>
              <a:xfrm flipV="1">
                <a:off x="629623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5" name="Arc 304">
                <a:extLst>
                  <a:ext uri="{FF2B5EF4-FFF2-40B4-BE49-F238E27FC236}">
                    <a16:creationId xmlns:a16="http://schemas.microsoft.com/office/drawing/2014/main" id="{5D6E9767-42EA-3D41-8792-337ED58757C3}"/>
                  </a:ext>
                </a:extLst>
              </p:cNvPr>
              <p:cNvSpPr/>
              <p:nvPr/>
            </p:nvSpPr>
            <p:spPr>
              <a:xfrm>
                <a:off x="669198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6" name="Arc 305">
                <a:extLst>
                  <a:ext uri="{FF2B5EF4-FFF2-40B4-BE49-F238E27FC236}">
                    <a16:creationId xmlns:a16="http://schemas.microsoft.com/office/drawing/2014/main" id="{A25D5A05-0555-2C45-871D-4F2197EEFEFF}"/>
                  </a:ext>
                </a:extLst>
              </p:cNvPr>
              <p:cNvSpPr/>
              <p:nvPr/>
            </p:nvSpPr>
            <p:spPr>
              <a:xfrm flipV="1">
                <a:off x="708772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7" name="Arc 306">
                <a:extLst>
                  <a:ext uri="{FF2B5EF4-FFF2-40B4-BE49-F238E27FC236}">
                    <a16:creationId xmlns:a16="http://schemas.microsoft.com/office/drawing/2014/main" id="{53BC3015-DA1E-B04E-9308-16143A860A0C}"/>
                  </a:ext>
                </a:extLst>
              </p:cNvPr>
              <p:cNvSpPr/>
              <p:nvPr/>
            </p:nvSpPr>
            <p:spPr>
              <a:xfrm>
                <a:off x="748347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8" name="Arc 307">
                <a:extLst>
                  <a:ext uri="{FF2B5EF4-FFF2-40B4-BE49-F238E27FC236}">
                    <a16:creationId xmlns:a16="http://schemas.microsoft.com/office/drawing/2014/main" id="{53681944-F992-ED4C-8031-FC6FC35E38F9}"/>
                  </a:ext>
                </a:extLst>
              </p:cNvPr>
              <p:cNvSpPr/>
              <p:nvPr/>
            </p:nvSpPr>
            <p:spPr>
              <a:xfrm flipV="1">
                <a:off x="788681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9" name="Arc 308">
                <a:extLst>
                  <a:ext uri="{FF2B5EF4-FFF2-40B4-BE49-F238E27FC236}">
                    <a16:creationId xmlns:a16="http://schemas.microsoft.com/office/drawing/2014/main" id="{412F14F2-6CE6-3A4D-8682-01AD59B6B3C8}"/>
                  </a:ext>
                </a:extLst>
              </p:cNvPr>
              <p:cNvSpPr/>
              <p:nvPr/>
            </p:nvSpPr>
            <p:spPr>
              <a:xfrm>
                <a:off x="828256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0" name="Arc 309">
                <a:extLst>
                  <a:ext uri="{FF2B5EF4-FFF2-40B4-BE49-F238E27FC236}">
                    <a16:creationId xmlns:a16="http://schemas.microsoft.com/office/drawing/2014/main" id="{B896ADFC-DADE-F14A-A72A-92652E7D39C7}"/>
                  </a:ext>
                </a:extLst>
              </p:cNvPr>
              <p:cNvSpPr/>
              <p:nvPr/>
            </p:nvSpPr>
            <p:spPr>
              <a:xfrm flipV="1">
                <a:off x="867830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1" name="Arc 310">
                <a:extLst>
                  <a:ext uri="{FF2B5EF4-FFF2-40B4-BE49-F238E27FC236}">
                    <a16:creationId xmlns:a16="http://schemas.microsoft.com/office/drawing/2014/main" id="{2F6805DC-B71D-2247-8E21-3BF4ACDC7186}"/>
                  </a:ext>
                </a:extLst>
              </p:cNvPr>
              <p:cNvSpPr/>
              <p:nvPr/>
            </p:nvSpPr>
            <p:spPr>
              <a:xfrm>
                <a:off x="907405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2" name="Arc 311">
                <a:extLst>
                  <a:ext uri="{FF2B5EF4-FFF2-40B4-BE49-F238E27FC236}">
                    <a16:creationId xmlns:a16="http://schemas.microsoft.com/office/drawing/2014/main" id="{414F3024-CF94-D741-BBF9-53D8A37BBAE3}"/>
                  </a:ext>
                </a:extLst>
              </p:cNvPr>
              <p:cNvSpPr/>
              <p:nvPr/>
            </p:nvSpPr>
            <p:spPr>
              <a:xfrm flipV="1">
                <a:off x="946980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3" name="Arc 312">
                <a:extLst>
                  <a:ext uri="{FF2B5EF4-FFF2-40B4-BE49-F238E27FC236}">
                    <a16:creationId xmlns:a16="http://schemas.microsoft.com/office/drawing/2014/main" id="{4B50DDAB-6565-AD42-A7EF-E7A5ABBEFB77}"/>
                  </a:ext>
                </a:extLst>
              </p:cNvPr>
              <p:cNvSpPr/>
              <p:nvPr/>
            </p:nvSpPr>
            <p:spPr>
              <a:xfrm>
                <a:off x="986554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4" name="Arc 313">
                <a:extLst>
                  <a:ext uri="{FF2B5EF4-FFF2-40B4-BE49-F238E27FC236}">
                    <a16:creationId xmlns:a16="http://schemas.microsoft.com/office/drawing/2014/main" id="{76B1C17C-5024-F349-B727-D50C9008C8A7}"/>
                  </a:ext>
                </a:extLst>
              </p:cNvPr>
              <p:cNvSpPr/>
              <p:nvPr/>
            </p:nvSpPr>
            <p:spPr>
              <a:xfrm flipV="1">
                <a:off x="1026129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5" name="Arc 314">
                <a:extLst>
                  <a:ext uri="{FF2B5EF4-FFF2-40B4-BE49-F238E27FC236}">
                    <a16:creationId xmlns:a16="http://schemas.microsoft.com/office/drawing/2014/main" id="{72E9BC9F-ACF3-8343-8605-14156C17D3E4}"/>
                  </a:ext>
                </a:extLst>
              </p:cNvPr>
              <p:cNvSpPr/>
              <p:nvPr/>
            </p:nvSpPr>
            <p:spPr>
              <a:xfrm>
                <a:off x="1065704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6" name="Arc 315">
                <a:extLst>
                  <a:ext uri="{FF2B5EF4-FFF2-40B4-BE49-F238E27FC236}">
                    <a16:creationId xmlns:a16="http://schemas.microsoft.com/office/drawing/2014/main" id="{1E35CE07-24ED-3F44-A46C-87B80B81C522}"/>
                  </a:ext>
                </a:extLst>
              </p:cNvPr>
              <p:cNvSpPr/>
              <p:nvPr/>
            </p:nvSpPr>
            <p:spPr>
              <a:xfrm flipV="1">
                <a:off x="1105279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7" name="Arc 316">
                <a:extLst>
                  <a:ext uri="{FF2B5EF4-FFF2-40B4-BE49-F238E27FC236}">
                    <a16:creationId xmlns:a16="http://schemas.microsoft.com/office/drawing/2014/main" id="{A28A6375-FC3E-174E-8C0B-2BE3E325CFCD}"/>
                  </a:ext>
                </a:extLst>
              </p:cNvPr>
              <p:cNvSpPr/>
              <p:nvPr/>
            </p:nvSpPr>
            <p:spPr>
              <a:xfrm>
                <a:off x="1144853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8" name="Arc 317">
                <a:extLst>
                  <a:ext uri="{FF2B5EF4-FFF2-40B4-BE49-F238E27FC236}">
                    <a16:creationId xmlns:a16="http://schemas.microsoft.com/office/drawing/2014/main" id="{436B5F5B-75E3-944C-8D97-C02578E30D96}"/>
                  </a:ext>
                </a:extLst>
              </p:cNvPr>
              <p:cNvSpPr/>
              <p:nvPr/>
            </p:nvSpPr>
            <p:spPr>
              <a:xfrm flipV="1">
                <a:off x="1184428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9" name="Arc 318">
                <a:extLst>
                  <a:ext uri="{FF2B5EF4-FFF2-40B4-BE49-F238E27FC236}">
                    <a16:creationId xmlns:a16="http://schemas.microsoft.com/office/drawing/2014/main" id="{CE127F87-6E88-0E44-8D30-654DF3A95627}"/>
                  </a:ext>
                </a:extLst>
              </p:cNvPr>
              <p:cNvSpPr/>
              <p:nvPr/>
            </p:nvSpPr>
            <p:spPr>
              <a:xfrm>
                <a:off x="1224003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0" name="Arc 319">
                <a:extLst>
                  <a:ext uri="{FF2B5EF4-FFF2-40B4-BE49-F238E27FC236}">
                    <a16:creationId xmlns:a16="http://schemas.microsoft.com/office/drawing/2014/main" id="{6039DC3F-EA5F-C44A-8D5F-A6E62151068E}"/>
                  </a:ext>
                </a:extLst>
              </p:cNvPr>
              <p:cNvSpPr/>
              <p:nvPr/>
            </p:nvSpPr>
            <p:spPr>
              <a:xfrm flipV="1">
                <a:off x="1264337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1" name="Arc 320">
                <a:extLst>
                  <a:ext uri="{FF2B5EF4-FFF2-40B4-BE49-F238E27FC236}">
                    <a16:creationId xmlns:a16="http://schemas.microsoft.com/office/drawing/2014/main" id="{ACA925C6-8CA6-5640-9D48-A30BA7ADB6CE}"/>
                  </a:ext>
                </a:extLst>
              </p:cNvPr>
              <p:cNvSpPr/>
              <p:nvPr/>
            </p:nvSpPr>
            <p:spPr>
              <a:xfrm>
                <a:off x="1303911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2" name="Arc 321">
                <a:extLst>
                  <a:ext uri="{FF2B5EF4-FFF2-40B4-BE49-F238E27FC236}">
                    <a16:creationId xmlns:a16="http://schemas.microsoft.com/office/drawing/2014/main" id="{DEB72749-AB28-8A44-8D82-0D750B61C01D}"/>
                  </a:ext>
                </a:extLst>
              </p:cNvPr>
              <p:cNvSpPr/>
              <p:nvPr/>
            </p:nvSpPr>
            <p:spPr>
              <a:xfrm flipV="1">
                <a:off x="1343486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3" name="Arc 322">
                <a:extLst>
                  <a:ext uri="{FF2B5EF4-FFF2-40B4-BE49-F238E27FC236}">
                    <a16:creationId xmlns:a16="http://schemas.microsoft.com/office/drawing/2014/main" id="{8B102546-34D6-BF4D-ACD6-60C045DB647C}"/>
                  </a:ext>
                </a:extLst>
              </p:cNvPr>
              <p:cNvSpPr/>
              <p:nvPr/>
            </p:nvSpPr>
            <p:spPr>
              <a:xfrm>
                <a:off x="1383061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4" name="Arc 323">
                <a:extLst>
                  <a:ext uri="{FF2B5EF4-FFF2-40B4-BE49-F238E27FC236}">
                    <a16:creationId xmlns:a16="http://schemas.microsoft.com/office/drawing/2014/main" id="{E891179C-51DB-CB48-A4E3-55AF270DB7C7}"/>
                  </a:ext>
                </a:extLst>
              </p:cNvPr>
              <p:cNvSpPr/>
              <p:nvPr/>
            </p:nvSpPr>
            <p:spPr>
              <a:xfrm flipV="1">
                <a:off x="1422635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5" name="Arc 324">
                <a:extLst>
                  <a:ext uri="{FF2B5EF4-FFF2-40B4-BE49-F238E27FC236}">
                    <a16:creationId xmlns:a16="http://schemas.microsoft.com/office/drawing/2014/main" id="{F5000AD0-FFD4-7242-9C62-DEDCB7A47CC0}"/>
                  </a:ext>
                </a:extLst>
              </p:cNvPr>
              <p:cNvSpPr/>
              <p:nvPr/>
            </p:nvSpPr>
            <p:spPr>
              <a:xfrm>
                <a:off x="1462210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6" name="Arc 325">
                <a:extLst>
                  <a:ext uri="{FF2B5EF4-FFF2-40B4-BE49-F238E27FC236}">
                    <a16:creationId xmlns:a16="http://schemas.microsoft.com/office/drawing/2014/main" id="{23122E89-D0AD-264B-9581-90A074927F78}"/>
                  </a:ext>
                </a:extLst>
              </p:cNvPr>
              <p:cNvSpPr/>
              <p:nvPr/>
            </p:nvSpPr>
            <p:spPr>
              <a:xfrm flipV="1">
                <a:off x="1502257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7" name="Arc 326">
                <a:extLst>
                  <a:ext uri="{FF2B5EF4-FFF2-40B4-BE49-F238E27FC236}">
                    <a16:creationId xmlns:a16="http://schemas.microsoft.com/office/drawing/2014/main" id="{489BA1FF-F2A8-8C4D-A21D-91A22773C13C}"/>
                  </a:ext>
                </a:extLst>
              </p:cNvPr>
              <p:cNvSpPr/>
              <p:nvPr/>
            </p:nvSpPr>
            <p:spPr>
              <a:xfrm>
                <a:off x="1541831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8" name="Arc 327">
                <a:extLst>
                  <a:ext uri="{FF2B5EF4-FFF2-40B4-BE49-F238E27FC236}">
                    <a16:creationId xmlns:a16="http://schemas.microsoft.com/office/drawing/2014/main" id="{76446FF1-953B-3843-A015-963462C59548}"/>
                  </a:ext>
                </a:extLst>
              </p:cNvPr>
              <p:cNvSpPr/>
              <p:nvPr/>
            </p:nvSpPr>
            <p:spPr>
              <a:xfrm flipV="1">
                <a:off x="1581406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Arc 328">
                <a:extLst>
                  <a:ext uri="{FF2B5EF4-FFF2-40B4-BE49-F238E27FC236}">
                    <a16:creationId xmlns:a16="http://schemas.microsoft.com/office/drawing/2014/main" id="{87FE7AA4-262A-FE4B-A1EB-38C415F33160}"/>
                  </a:ext>
                </a:extLst>
              </p:cNvPr>
              <p:cNvSpPr/>
              <p:nvPr/>
            </p:nvSpPr>
            <p:spPr>
              <a:xfrm>
                <a:off x="1620981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0" name="Arc 329">
                <a:extLst>
                  <a:ext uri="{FF2B5EF4-FFF2-40B4-BE49-F238E27FC236}">
                    <a16:creationId xmlns:a16="http://schemas.microsoft.com/office/drawing/2014/main" id="{7746ED6F-7A0C-024A-AA77-DF283F2F2D91}"/>
                  </a:ext>
                </a:extLst>
              </p:cNvPr>
              <p:cNvSpPr/>
              <p:nvPr/>
            </p:nvSpPr>
            <p:spPr>
              <a:xfrm flipV="1">
                <a:off x="1660556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1" name="Arc 330">
                <a:extLst>
                  <a:ext uri="{FF2B5EF4-FFF2-40B4-BE49-F238E27FC236}">
                    <a16:creationId xmlns:a16="http://schemas.microsoft.com/office/drawing/2014/main" id="{C89A57EE-CA52-6447-B7DF-EBA2BD2E1936}"/>
                  </a:ext>
                </a:extLst>
              </p:cNvPr>
              <p:cNvSpPr/>
              <p:nvPr/>
            </p:nvSpPr>
            <p:spPr>
              <a:xfrm>
                <a:off x="1700130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2" name="Arc 331">
                <a:extLst>
                  <a:ext uri="{FF2B5EF4-FFF2-40B4-BE49-F238E27FC236}">
                    <a16:creationId xmlns:a16="http://schemas.microsoft.com/office/drawing/2014/main" id="{4C3C0695-4F15-E044-A7C4-2A10260D59D3}"/>
                  </a:ext>
                </a:extLst>
              </p:cNvPr>
              <p:cNvSpPr/>
              <p:nvPr/>
            </p:nvSpPr>
            <p:spPr>
              <a:xfrm flipV="1">
                <a:off x="1740464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3" name="Arc 332">
                <a:extLst>
                  <a:ext uri="{FF2B5EF4-FFF2-40B4-BE49-F238E27FC236}">
                    <a16:creationId xmlns:a16="http://schemas.microsoft.com/office/drawing/2014/main" id="{083A9BB8-F050-A147-8D3C-76AF3CC11CF7}"/>
                  </a:ext>
                </a:extLst>
              </p:cNvPr>
              <p:cNvSpPr/>
              <p:nvPr/>
            </p:nvSpPr>
            <p:spPr>
              <a:xfrm>
                <a:off x="1780039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4" name="Arc 333">
                <a:extLst>
                  <a:ext uri="{FF2B5EF4-FFF2-40B4-BE49-F238E27FC236}">
                    <a16:creationId xmlns:a16="http://schemas.microsoft.com/office/drawing/2014/main" id="{7D88E960-05A1-7845-B629-1D6B516809D6}"/>
                  </a:ext>
                </a:extLst>
              </p:cNvPr>
              <p:cNvSpPr/>
              <p:nvPr/>
            </p:nvSpPr>
            <p:spPr>
              <a:xfrm flipV="1">
                <a:off x="1819614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5" name="Arc 334">
                <a:extLst>
                  <a:ext uri="{FF2B5EF4-FFF2-40B4-BE49-F238E27FC236}">
                    <a16:creationId xmlns:a16="http://schemas.microsoft.com/office/drawing/2014/main" id="{A5770906-1FBA-6340-BF68-D53CF8AEDF43}"/>
                  </a:ext>
                </a:extLst>
              </p:cNvPr>
              <p:cNvSpPr/>
              <p:nvPr/>
            </p:nvSpPr>
            <p:spPr>
              <a:xfrm>
                <a:off x="1859188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6" name="Arc 335">
                <a:extLst>
                  <a:ext uri="{FF2B5EF4-FFF2-40B4-BE49-F238E27FC236}">
                    <a16:creationId xmlns:a16="http://schemas.microsoft.com/office/drawing/2014/main" id="{86CFDFAE-EB98-6D41-AF20-1B17FCA26AD5}"/>
                  </a:ext>
                </a:extLst>
              </p:cNvPr>
              <p:cNvSpPr/>
              <p:nvPr/>
            </p:nvSpPr>
            <p:spPr>
              <a:xfrm flipV="1">
                <a:off x="1898763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7" name="Arc 336">
                <a:extLst>
                  <a:ext uri="{FF2B5EF4-FFF2-40B4-BE49-F238E27FC236}">
                    <a16:creationId xmlns:a16="http://schemas.microsoft.com/office/drawing/2014/main" id="{D8AC9A45-68CB-BE41-9E0F-83C94B9E805F}"/>
                  </a:ext>
                </a:extLst>
              </p:cNvPr>
              <p:cNvSpPr/>
              <p:nvPr/>
            </p:nvSpPr>
            <p:spPr>
              <a:xfrm>
                <a:off x="1938338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8CFD4D7A-3BE1-F045-9DC0-2C068C80336D}"/>
                </a:ext>
              </a:extLst>
            </p:cNvPr>
            <p:cNvSpPr/>
            <p:nvPr/>
          </p:nvSpPr>
          <p:spPr>
            <a:xfrm>
              <a:off x="1475041" y="4301747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8453A425-0F5A-3145-886F-763C51127DCC}"/>
                </a:ext>
              </a:extLst>
            </p:cNvPr>
            <p:cNvSpPr/>
            <p:nvPr/>
          </p:nvSpPr>
          <p:spPr>
            <a:xfrm>
              <a:off x="9699841" y="4289580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9" name="Rectangle 338">
            <a:extLst>
              <a:ext uri="{FF2B5EF4-FFF2-40B4-BE49-F238E27FC236}">
                <a16:creationId xmlns:a16="http://schemas.microsoft.com/office/drawing/2014/main" id="{03774D5E-5003-9247-8324-253F29F1F4DC}"/>
              </a:ext>
            </a:extLst>
          </p:cNvPr>
          <p:cNvSpPr/>
          <p:nvPr/>
        </p:nvSpPr>
        <p:spPr>
          <a:xfrm>
            <a:off x="1104236" y="5369948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C60EDCB5-F7D9-9549-8DD7-4BF2E2507022}"/>
              </a:ext>
            </a:extLst>
          </p:cNvPr>
          <p:cNvGrpSpPr/>
          <p:nvPr/>
        </p:nvGrpSpPr>
        <p:grpSpPr>
          <a:xfrm>
            <a:off x="1468548" y="5357112"/>
            <a:ext cx="8422920" cy="225527"/>
            <a:chOff x="1475041" y="4289580"/>
            <a:chExt cx="8422920" cy="225527"/>
          </a:xfrm>
        </p:grpSpPr>
        <p:grpSp>
          <p:nvGrpSpPr>
            <p:cNvPr id="341" name="Group 340">
              <a:extLst>
                <a:ext uri="{FF2B5EF4-FFF2-40B4-BE49-F238E27FC236}">
                  <a16:creationId xmlns:a16="http://schemas.microsoft.com/office/drawing/2014/main" id="{74FCEBA0-9F03-294A-B2A0-934A20C017FE}"/>
                </a:ext>
              </a:extLst>
            </p:cNvPr>
            <p:cNvGrpSpPr/>
            <p:nvPr/>
          </p:nvGrpSpPr>
          <p:grpSpPr>
            <a:xfrm>
              <a:off x="1673161" y="4312993"/>
              <a:ext cx="8010424" cy="166535"/>
              <a:chOff x="743463" y="3048000"/>
              <a:chExt cx="19035666" cy="395747"/>
            </a:xfrm>
          </p:grpSpPr>
          <p:sp>
            <p:nvSpPr>
              <p:cNvPr id="344" name="Arc 343">
                <a:extLst>
                  <a:ext uri="{FF2B5EF4-FFF2-40B4-BE49-F238E27FC236}">
                    <a16:creationId xmlns:a16="http://schemas.microsoft.com/office/drawing/2014/main" id="{6D399DF6-1854-704C-B470-2FECBA996008}"/>
                  </a:ext>
                </a:extLst>
              </p:cNvPr>
              <p:cNvSpPr/>
              <p:nvPr/>
            </p:nvSpPr>
            <p:spPr>
              <a:xfrm flipV="1">
                <a:off x="74346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5" name="Arc 344">
                <a:extLst>
                  <a:ext uri="{FF2B5EF4-FFF2-40B4-BE49-F238E27FC236}">
                    <a16:creationId xmlns:a16="http://schemas.microsoft.com/office/drawing/2014/main" id="{AB2C1574-EBE4-F64E-B585-6540D6841D98}"/>
                  </a:ext>
                </a:extLst>
              </p:cNvPr>
              <p:cNvSpPr/>
              <p:nvPr/>
            </p:nvSpPr>
            <p:spPr>
              <a:xfrm>
                <a:off x="113921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6" name="Arc 345">
                <a:extLst>
                  <a:ext uri="{FF2B5EF4-FFF2-40B4-BE49-F238E27FC236}">
                    <a16:creationId xmlns:a16="http://schemas.microsoft.com/office/drawing/2014/main" id="{4671DE8B-2ECF-494F-9940-518DFBB34146}"/>
                  </a:ext>
                </a:extLst>
              </p:cNvPr>
              <p:cNvSpPr/>
              <p:nvPr/>
            </p:nvSpPr>
            <p:spPr>
              <a:xfrm flipV="1">
                <a:off x="153495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7" name="Arc 346">
                <a:extLst>
                  <a:ext uri="{FF2B5EF4-FFF2-40B4-BE49-F238E27FC236}">
                    <a16:creationId xmlns:a16="http://schemas.microsoft.com/office/drawing/2014/main" id="{5DE61C4A-85BB-F143-85A7-6436B6087407}"/>
                  </a:ext>
                </a:extLst>
              </p:cNvPr>
              <p:cNvSpPr/>
              <p:nvPr/>
            </p:nvSpPr>
            <p:spPr>
              <a:xfrm>
                <a:off x="193070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8" name="Arc 347">
                <a:extLst>
                  <a:ext uri="{FF2B5EF4-FFF2-40B4-BE49-F238E27FC236}">
                    <a16:creationId xmlns:a16="http://schemas.microsoft.com/office/drawing/2014/main" id="{08B42CF1-5D4A-F14B-BFB2-871A6DBA8533}"/>
                  </a:ext>
                </a:extLst>
              </p:cNvPr>
              <p:cNvSpPr/>
              <p:nvPr/>
            </p:nvSpPr>
            <p:spPr>
              <a:xfrm flipV="1">
                <a:off x="232645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9" name="Arc 348">
                <a:extLst>
                  <a:ext uri="{FF2B5EF4-FFF2-40B4-BE49-F238E27FC236}">
                    <a16:creationId xmlns:a16="http://schemas.microsoft.com/office/drawing/2014/main" id="{4BEE3C92-A79A-D54F-B446-96AD05DF0BDA}"/>
                  </a:ext>
                </a:extLst>
              </p:cNvPr>
              <p:cNvSpPr/>
              <p:nvPr/>
            </p:nvSpPr>
            <p:spPr>
              <a:xfrm>
                <a:off x="272219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0" name="Arc 349">
                <a:extLst>
                  <a:ext uri="{FF2B5EF4-FFF2-40B4-BE49-F238E27FC236}">
                    <a16:creationId xmlns:a16="http://schemas.microsoft.com/office/drawing/2014/main" id="{8484D6FA-CBE6-B041-A024-25C691A3E1FD}"/>
                  </a:ext>
                </a:extLst>
              </p:cNvPr>
              <p:cNvSpPr/>
              <p:nvPr/>
            </p:nvSpPr>
            <p:spPr>
              <a:xfrm flipV="1">
                <a:off x="312553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1" name="Arc 350">
                <a:extLst>
                  <a:ext uri="{FF2B5EF4-FFF2-40B4-BE49-F238E27FC236}">
                    <a16:creationId xmlns:a16="http://schemas.microsoft.com/office/drawing/2014/main" id="{66C4BA80-0F7D-1E40-97AB-0C002A414447}"/>
                  </a:ext>
                </a:extLst>
              </p:cNvPr>
              <p:cNvSpPr/>
              <p:nvPr/>
            </p:nvSpPr>
            <p:spPr>
              <a:xfrm>
                <a:off x="352128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2" name="Arc 351">
                <a:extLst>
                  <a:ext uri="{FF2B5EF4-FFF2-40B4-BE49-F238E27FC236}">
                    <a16:creationId xmlns:a16="http://schemas.microsoft.com/office/drawing/2014/main" id="{76056DA6-1607-BD41-9CCA-1FC34E8C3AEF}"/>
                  </a:ext>
                </a:extLst>
              </p:cNvPr>
              <p:cNvSpPr/>
              <p:nvPr/>
            </p:nvSpPr>
            <p:spPr>
              <a:xfrm flipV="1">
                <a:off x="391703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3" name="Arc 352">
                <a:extLst>
                  <a:ext uri="{FF2B5EF4-FFF2-40B4-BE49-F238E27FC236}">
                    <a16:creationId xmlns:a16="http://schemas.microsoft.com/office/drawing/2014/main" id="{FB94E4E6-A82F-2A41-B6C8-E12F1DD8FE1B}"/>
                  </a:ext>
                </a:extLst>
              </p:cNvPr>
              <p:cNvSpPr/>
              <p:nvPr/>
            </p:nvSpPr>
            <p:spPr>
              <a:xfrm>
                <a:off x="431277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Arc 353">
                <a:extLst>
                  <a:ext uri="{FF2B5EF4-FFF2-40B4-BE49-F238E27FC236}">
                    <a16:creationId xmlns:a16="http://schemas.microsoft.com/office/drawing/2014/main" id="{97122B78-C702-B54E-A796-674B603733DA}"/>
                  </a:ext>
                </a:extLst>
              </p:cNvPr>
              <p:cNvSpPr/>
              <p:nvPr/>
            </p:nvSpPr>
            <p:spPr>
              <a:xfrm flipV="1">
                <a:off x="470852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5" name="Arc 354">
                <a:extLst>
                  <a:ext uri="{FF2B5EF4-FFF2-40B4-BE49-F238E27FC236}">
                    <a16:creationId xmlns:a16="http://schemas.microsoft.com/office/drawing/2014/main" id="{987204A0-D1B9-2C47-9312-56B31044B4EB}"/>
                  </a:ext>
                </a:extLst>
              </p:cNvPr>
              <p:cNvSpPr/>
              <p:nvPr/>
            </p:nvSpPr>
            <p:spPr>
              <a:xfrm>
                <a:off x="510427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6" name="Arc 355">
                <a:extLst>
                  <a:ext uri="{FF2B5EF4-FFF2-40B4-BE49-F238E27FC236}">
                    <a16:creationId xmlns:a16="http://schemas.microsoft.com/office/drawing/2014/main" id="{F1916BD8-374E-334F-AFC3-A3072B7984E9}"/>
                  </a:ext>
                </a:extLst>
              </p:cNvPr>
              <p:cNvSpPr/>
              <p:nvPr/>
            </p:nvSpPr>
            <p:spPr>
              <a:xfrm flipV="1">
                <a:off x="550473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7" name="Arc 356">
                <a:extLst>
                  <a:ext uri="{FF2B5EF4-FFF2-40B4-BE49-F238E27FC236}">
                    <a16:creationId xmlns:a16="http://schemas.microsoft.com/office/drawing/2014/main" id="{1FADB723-DA38-0745-9448-66613277A519}"/>
                  </a:ext>
                </a:extLst>
              </p:cNvPr>
              <p:cNvSpPr/>
              <p:nvPr/>
            </p:nvSpPr>
            <p:spPr>
              <a:xfrm>
                <a:off x="590048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8" name="Arc 357">
                <a:extLst>
                  <a:ext uri="{FF2B5EF4-FFF2-40B4-BE49-F238E27FC236}">
                    <a16:creationId xmlns:a16="http://schemas.microsoft.com/office/drawing/2014/main" id="{D5B4E108-0ADB-144E-B3CA-F8FBBED6E2EE}"/>
                  </a:ext>
                </a:extLst>
              </p:cNvPr>
              <p:cNvSpPr/>
              <p:nvPr/>
            </p:nvSpPr>
            <p:spPr>
              <a:xfrm flipV="1">
                <a:off x="629623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9" name="Arc 358">
                <a:extLst>
                  <a:ext uri="{FF2B5EF4-FFF2-40B4-BE49-F238E27FC236}">
                    <a16:creationId xmlns:a16="http://schemas.microsoft.com/office/drawing/2014/main" id="{A69ED759-236A-1940-BC43-97B125FE5A1B}"/>
                  </a:ext>
                </a:extLst>
              </p:cNvPr>
              <p:cNvSpPr/>
              <p:nvPr/>
            </p:nvSpPr>
            <p:spPr>
              <a:xfrm>
                <a:off x="669198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0" name="Arc 359">
                <a:extLst>
                  <a:ext uri="{FF2B5EF4-FFF2-40B4-BE49-F238E27FC236}">
                    <a16:creationId xmlns:a16="http://schemas.microsoft.com/office/drawing/2014/main" id="{503C24A7-A759-1044-A5EF-78EDA6852B1E}"/>
                  </a:ext>
                </a:extLst>
              </p:cNvPr>
              <p:cNvSpPr/>
              <p:nvPr/>
            </p:nvSpPr>
            <p:spPr>
              <a:xfrm flipV="1">
                <a:off x="708772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1" name="Arc 360">
                <a:extLst>
                  <a:ext uri="{FF2B5EF4-FFF2-40B4-BE49-F238E27FC236}">
                    <a16:creationId xmlns:a16="http://schemas.microsoft.com/office/drawing/2014/main" id="{83C0B645-7B03-8342-B192-0BB3A5811F1A}"/>
                  </a:ext>
                </a:extLst>
              </p:cNvPr>
              <p:cNvSpPr/>
              <p:nvPr/>
            </p:nvSpPr>
            <p:spPr>
              <a:xfrm>
                <a:off x="748347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2" name="Arc 361">
                <a:extLst>
                  <a:ext uri="{FF2B5EF4-FFF2-40B4-BE49-F238E27FC236}">
                    <a16:creationId xmlns:a16="http://schemas.microsoft.com/office/drawing/2014/main" id="{7A05DCBF-C76C-F64F-BDF3-977006322215}"/>
                  </a:ext>
                </a:extLst>
              </p:cNvPr>
              <p:cNvSpPr/>
              <p:nvPr/>
            </p:nvSpPr>
            <p:spPr>
              <a:xfrm flipV="1">
                <a:off x="788681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3" name="Arc 362">
                <a:extLst>
                  <a:ext uri="{FF2B5EF4-FFF2-40B4-BE49-F238E27FC236}">
                    <a16:creationId xmlns:a16="http://schemas.microsoft.com/office/drawing/2014/main" id="{D20B36A5-A84D-574E-95F6-B96C22454581}"/>
                  </a:ext>
                </a:extLst>
              </p:cNvPr>
              <p:cNvSpPr/>
              <p:nvPr/>
            </p:nvSpPr>
            <p:spPr>
              <a:xfrm>
                <a:off x="828256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4" name="Arc 363">
                <a:extLst>
                  <a:ext uri="{FF2B5EF4-FFF2-40B4-BE49-F238E27FC236}">
                    <a16:creationId xmlns:a16="http://schemas.microsoft.com/office/drawing/2014/main" id="{C7330712-4DD1-BE4C-90EF-2B6D4B62DE9D}"/>
                  </a:ext>
                </a:extLst>
              </p:cNvPr>
              <p:cNvSpPr/>
              <p:nvPr/>
            </p:nvSpPr>
            <p:spPr>
              <a:xfrm flipV="1">
                <a:off x="867830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5" name="Arc 364">
                <a:extLst>
                  <a:ext uri="{FF2B5EF4-FFF2-40B4-BE49-F238E27FC236}">
                    <a16:creationId xmlns:a16="http://schemas.microsoft.com/office/drawing/2014/main" id="{1836181E-D17F-DB4C-BC07-435C38E3FDE7}"/>
                  </a:ext>
                </a:extLst>
              </p:cNvPr>
              <p:cNvSpPr/>
              <p:nvPr/>
            </p:nvSpPr>
            <p:spPr>
              <a:xfrm>
                <a:off x="907405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6" name="Arc 365">
                <a:extLst>
                  <a:ext uri="{FF2B5EF4-FFF2-40B4-BE49-F238E27FC236}">
                    <a16:creationId xmlns:a16="http://schemas.microsoft.com/office/drawing/2014/main" id="{CD554388-9924-B04E-9F81-92CE1DA32332}"/>
                  </a:ext>
                </a:extLst>
              </p:cNvPr>
              <p:cNvSpPr/>
              <p:nvPr/>
            </p:nvSpPr>
            <p:spPr>
              <a:xfrm flipV="1">
                <a:off x="946980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7" name="Arc 366">
                <a:extLst>
                  <a:ext uri="{FF2B5EF4-FFF2-40B4-BE49-F238E27FC236}">
                    <a16:creationId xmlns:a16="http://schemas.microsoft.com/office/drawing/2014/main" id="{815A6607-6320-4843-A62D-DB90155FBB6C}"/>
                  </a:ext>
                </a:extLst>
              </p:cNvPr>
              <p:cNvSpPr/>
              <p:nvPr/>
            </p:nvSpPr>
            <p:spPr>
              <a:xfrm>
                <a:off x="986554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8" name="Arc 367">
                <a:extLst>
                  <a:ext uri="{FF2B5EF4-FFF2-40B4-BE49-F238E27FC236}">
                    <a16:creationId xmlns:a16="http://schemas.microsoft.com/office/drawing/2014/main" id="{CAF5BB18-885A-3348-AC42-0DB7EE3D6EDC}"/>
                  </a:ext>
                </a:extLst>
              </p:cNvPr>
              <p:cNvSpPr/>
              <p:nvPr/>
            </p:nvSpPr>
            <p:spPr>
              <a:xfrm flipV="1">
                <a:off x="1026129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9" name="Arc 368">
                <a:extLst>
                  <a:ext uri="{FF2B5EF4-FFF2-40B4-BE49-F238E27FC236}">
                    <a16:creationId xmlns:a16="http://schemas.microsoft.com/office/drawing/2014/main" id="{B935F242-7051-EA4B-B6F6-9719AAE04922}"/>
                  </a:ext>
                </a:extLst>
              </p:cNvPr>
              <p:cNvSpPr/>
              <p:nvPr/>
            </p:nvSpPr>
            <p:spPr>
              <a:xfrm>
                <a:off x="1065704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0" name="Arc 369">
                <a:extLst>
                  <a:ext uri="{FF2B5EF4-FFF2-40B4-BE49-F238E27FC236}">
                    <a16:creationId xmlns:a16="http://schemas.microsoft.com/office/drawing/2014/main" id="{0943FBDF-17CB-4540-832B-D50B8E49B891}"/>
                  </a:ext>
                </a:extLst>
              </p:cNvPr>
              <p:cNvSpPr/>
              <p:nvPr/>
            </p:nvSpPr>
            <p:spPr>
              <a:xfrm flipV="1">
                <a:off x="1105279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1" name="Arc 370">
                <a:extLst>
                  <a:ext uri="{FF2B5EF4-FFF2-40B4-BE49-F238E27FC236}">
                    <a16:creationId xmlns:a16="http://schemas.microsoft.com/office/drawing/2014/main" id="{D7652244-E51C-FD49-8C31-D59AC3F96775}"/>
                  </a:ext>
                </a:extLst>
              </p:cNvPr>
              <p:cNvSpPr/>
              <p:nvPr/>
            </p:nvSpPr>
            <p:spPr>
              <a:xfrm>
                <a:off x="1144853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2" name="Arc 371">
                <a:extLst>
                  <a:ext uri="{FF2B5EF4-FFF2-40B4-BE49-F238E27FC236}">
                    <a16:creationId xmlns:a16="http://schemas.microsoft.com/office/drawing/2014/main" id="{1965BA9F-CD95-344E-B66F-F2214DAC965D}"/>
                  </a:ext>
                </a:extLst>
              </p:cNvPr>
              <p:cNvSpPr/>
              <p:nvPr/>
            </p:nvSpPr>
            <p:spPr>
              <a:xfrm flipV="1">
                <a:off x="1184428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3" name="Arc 372">
                <a:extLst>
                  <a:ext uri="{FF2B5EF4-FFF2-40B4-BE49-F238E27FC236}">
                    <a16:creationId xmlns:a16="http://schemas.microsoft.com/office/drawing/2014/main" id="{FF4657D9-0AD7-6F49-A621-1E4C2808E072}"/>
                  </a:ext>
                </a:extLst>
              </p:cNvPr>
              <p:cNvSpPr/>
              <p:nvPr/>
            </p:nvSpPr>
            <p:spPr>
              <a:xfrm>
                <a:off x="1224003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4" name="Arc 373">
                <a:extLst>
                  <a:ext uri="{FF2B5EF4-FFF2-40B4-BE49-F238E27FC236}">
                    <a16:creationId xmlns:a16="http://schemas.microsoft.com/office/drawing/2014/main" id="{1EBCC0F3-C7D1-A946-9AA3-3FE7DD08F97F}"/>
                  </a:ext>
                </a:extLst>
              </p:cNvPr>
              <p:cNvSpPr/>
              <p:nvPr/>
            </p:nvSpPr>
            <p:spPr>
              <a:xfrm flipV="1">
                <a:off x="1264337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5" name="Arc 374">
                <a:extLst>
                  <a:ext uri="{FF2B5EF4-FFF2-40B4-BE49-F238E27FC236}">
                    <a16:creationId xmlns:a16="http://schemas.microsoft.com/office/drawing/2014/main" id="{9304973F-322D-0D49-BB60-7041C53AA4F6}"/>
                  </a:ext>
                </a:extLst>
              </p:cNvPr>
              <p:cNvSpPr/>
              <p:nvPr/>
            </p:nvSpPr>
            <p:spPr>
              <a:xfrm>
                <a:off x="1303911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6" name="Arc 375">
                <a:extLst>
                  <a:ext uri="{FF2B5EF4-FFF2-40B4-BE49-F238E27FC236}">
                    <a16:creationId xmlns:a16="http://schemas.microsoft.com/office/drawing/2014/main" id="{C4FB5C16-5DA9-EB40-81D9-7AF309D7B85A}"/>
                  </a:ext>
                </a:extLst>
              </p:cNvPr>
              <p:cNvSpPr/>
              <p:nvPr/>
            </p:nvSpPr>
            <p:spPr>
              <a:xfrm flipV="1">
                <a:off x="1343486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7" name="Arc 376">
                <a:extLst>
                  <a:ext uri="{FF2B5EF4-FFF2-40B4-BE49-F238E27FC236}">
                    <a16:creationId xmlns:a16="http://schemas.microsoft.com/office/drawing/2014/main" id="{A926F842-81DF-9345-A49C-083DCFB032B2}"/>
                  </a:ext>
                </a:extLst>
              </p:cNvPr>
              <p:cNvSpPr/>
              <p:nvPr/>
            </p:nvSpPr>
            <p:spPr>
              <a:xfrm>
                <a:off x="1383061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8" name="Arc 377">
                <a:extLst>
                  <a:ext uri="{FF2B5EF4-FFF2-40B4-BE49-F238E27FC236}">
                    <a16:creationId xmlns:a16="http://schemas.microsoft.com/office/drawing/2014/main" id="{F6315362-269B-AD4D-972C-1B8686DE279C}"/>
                  </a:ext>
                </a:extLst>
              </p:cNvPr>
              <p:cNvSpPr/>
              <p:nvPr/>
            </p:nvSpPr>
            <p:spPr>
              <a:xfrm flipV="1">
                <a:off x="1422635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9" name="Arc 378">
                <a:extLst>
                  <a:ext uri="{FF2B5EF4-FFF2-40B4-BE49-F238E27FC236}">
                    <a16:creationId xmlns:a16="http://schemas.microsoft.com/office/drawing/2014/main" id="{419DC0E7-B561-5548-B9A3-78A6F5E1DC29}"/>
                  </a:ext>
                </a:extLst>
              </p:cNvPr>
              <p:cNvSpPr/>
              <p:nvPr/>
            </p:nvSpPr>
            <p:spPr>
              <a:xfrm>
                <a:off x="1462210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0" name="Arc 379">
                <a:extLst>
                  <a:ext uri="{FF2B5EF4-FFF2-40B4-BE49-F238E27FC236}">
                    <a16:creationId xmlns:a16="http://schemas.microsoft.com/office/drawing/2014/main" id="{0745CA9C-4094-6740-BD18-6D1C5D5B9508}"/>
                  </a:ext>
                </a:extLst>
              </p:cNvPr>
              <p:cNvSpPr/>
              <p:nvPr/>
            </p:nvSpPr>
            <p:spPr>
              <a:xfrm flipV="1">
                <a:off x="1502257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1" name="Arc 380">
                <a:extLst>
                  <a:ext uri="{FF2B5EF4-FFF2-40B4-BE49-F238E27FC236}">
                    <a16:creationId xmlns:a16="http://schemas.microsoft.com/office/drawing/2014/main" id="{AE2CC833-9E65-9E4E-AADE-3F5E76E04303}"/>
                  </a:ext>
                </a:extLst>
              </p:cNvPr>
              <p:cNvSpPr/>
              <p:nvPr/>
            </p:nvSpPr>
            <p:spPr>
              <a:xfrm>
                <a:off x="1541831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2" name="Arc 381">
                <a:extLst>
                  <a:ext uri="{FF2B5EF4-FFF2-40B4-BE49-F238E27FC236}">
                    <a16:creationId xmlns:a16="http://schemas.microsoft.com/office/drawing/2014/main" id="{54D0EB71-533C-0548-8005-4AA887484C26}"/>
                  </a:ext>
                </a:extLst>
              </p:cNvPr>
              <p:cNvSpPr/>
              <p:nvPr/>
            </p:nvSpPr>
            <p:spPr>
              <a:xfrm flipV="1">
                <a:off x="1581406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3" name="Arc 382">
                <a:extLst>
                  <a:ext uri="{FF2B5EF4-FFF2-40B4-BE49-F238E27FC236}">
                    <a16:creationId xmlns:a16="http://schemas.microsoft.com/office/drawing/2014/main" id="{2CAA7DC7-BBA3-E04B-AAA0-1A9A2C7A0D28}"/>
                  </a:ext>
                </a:extLst>
              </p:cNvPr>
              <p:cNvSpPr/>
              <p:nvPr/>
            </p:nvSpPr>
            <p:spPr>
              <a:xfrm>
                <a:off x="1620981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4" name="Arc 383">
                <a:extLst>
                  <a:ext uri="{FF2B5EF4-FFF2-40B4-BE49-F238E27FC236}">
                    <a16:creationId xmlns:a16="http://schemas.microsoft.com/office/drawing/2014/main" id="{5A4C45F1-5191-5442-8AF9-A7C5EE0622BF}"/>
                  </a:ext>
                </a:extLst>
              </p:cNvPr>
              <p:cNvSpPr/>
              <p:nvPr/>
            </p:nvSpPr>
            <p:spPr>
              <a:xfrm flipV="1">
                <a:off x="1660556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5" name="Arc 384">
                <a:extLst>
                  <a:ext uri="{FF2B5EF4-FFF2-40B4-BE49-F238E27FC236}">
                    <a16:creationId xmlns:a16="http://schemas.microsoft.com/office/drawing/2014/main" id="{0C226549-D2EB-204D-B711-5128C383511E}"/>
                  </a:ext>
                </a:extLst>
              </p:cNvPr>
              <p:cNvSpPr/>
              <p:nvPr/>
            </p:nvSpPr>
            <p:spPr>
              <a:xfrm>
                <a:off x="1700130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6" name="Arc 385">
                <a:extLst>
                  <a:ext uri="{FF2B5EF4-FFF2-40B4-BE49-F238E27FC236}">
                    <a16:creationId xmlns:a16="http://schemas.microsoft.com/office/drawing/2014/main" id="{2F82A2A5-9970-D546-AA41-D416D23F420B}"/>
                  </a:ext>
                </a:extLst>
              </p:cNvPr>
              <p:cNvSpPr/>
              <p:nvPr/>
            </p:nvSpPr>
            <p:spPr>
              <a:xfrm flipV="1">
                <a:off x="1740464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7" name="Arc 386">
                <a:extLst>
                  <a:ext uri="{FF2B5EF4-FFF2-40B4-BE49-F238E27FC236}">
                    <a16:creationId xmlns:a16="http://schemas.microsoft.com/office/drawing/2014/main" id="{39589B7A-53FD-834B-A0D4-5C0F72866F2D}"/>
                  </a:ext>
                </a:extLst>
              </p:cNvPr>
              <p:cNvSpPr/>
              <p:nvPr/>
            </p:nvSpPr>
            <p:spPr>
              <a:xfrm>
                <a:off x="1780039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8" name="Arc 387">
                <a:extLst>
                  <a:ext uri="{FF2B5EF4-FFF2-40B4-BE49-F238E27FC236}">
                    <a16:creationId xmlns:a16="http://schemas.microsoft.com/office/drawing/2014/main" id="{90D5F3E9-FF22-4741-86BC-C1A2C6731B4A}"/>
                  </a:ext>
                </a:extLst>
              </p:cNvPr>
              <p:cNvSpPr/>
              <p:nvPr/>
            </p:nvSpPr>
            <p:spPr>
              <a:xfrm flipV="1">
                <a:off x="1819614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9" name="Arc 388">
                <a:extLst>
                  <a:ext uri="{FF2B5EF4-FFF2-40B4-BE49-F238E27FC236}">
                    <a16:creationId xmlns:a16="http://schemas.microsoft.com/office/drawing/2014/main" id="{7CA5F9A5-81C5-734E-8A09-DD510B796E45}"/>
                  </a:ext>
                </a:extLst>
              </p:cNvPr>
              <p:cNvSpPr/>
              <p:nvPr/>
            </p:nvSpPr>
            <p:spPr>
              <a:xfrm>
                <a:off x="1859188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0" name="Arc 389">
                <a:extLst>
                  <a:ext uri="{FF2B5EF4-FFF2-40B4-BE49-F238E27FC236}">
                    <a16:creationId xmlns:a16="http://schemas.microsoft.com/office/drawing/2014/main" id="{3B456BC9-5994-F64E-B09D-58F290F87254}"/>
                  </a:ext>
                </a:extLst>
              </p:cNvPr>
              <p:cNvSpPr/>
              <p:nvPr/>
            </p:nvSpPr>
            <p:spPr>
              <a:xfrm flipV="1">
                <a:off x="1898763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1" name="Arc 390">
                <a:extLst>
                  <a:ext uri="{FF2B5EF4-FFF2-40B4-BE49-F238E27FC236}">
                    <a16:creationId xmlns:a16="http://schemas.microsoft.com/office/drawing/2014/main" id="{3AA38FEB-3AFA-EC48-8034-5B5F0691AF8B}"/>
                  </a:ext>
                </a:extLst>
              </p:cNvPr>
              <p:cNvSpPr/>
              <p:nvPr/>
            </p:nvSpPr>
            <p:spPr>
              <a:xfrm>
                <a:off x="1938338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25344499-65C1-ED40-8FAF-DC0CC3C860FC}"/>
                </a:ext>
              </a:extLst>
            </p:cNvPr>
            <p:cNvSpPr/>
            <p:nvPr/>
          </p:nvSpPr>
          <p:spPr>
            <a:xfrm>
              <a:off x="1475041" y="4301747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19B83B91-47D2-8B48-9649-CD7C1B8ACE01}"/>
                </a:ext>
              </a:extLst>
            </p:cNvPr>
            <p:cNvSpPr/>
            <p:nvPr/>
          </p:nvSpPr>
          <p:spPr>
            <a:xfrm>
              <a:off x="9699841" y="4289580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3" name="Rectangle 392">
            <a:extLst>
              <a:ext uri="{FF2B5EF4-FFF2-40B4-BE49-F238E27FC236}">
                <a16:creationId xmlns:a16="http://schemas.microsoft.com/office/drawing/2014/main" id="{D099473C-2EEE-1345-BE59-215606F121ED}"/>
              </a:ext>
            </a:extLst>
          </p:cNvPr>
          <p:cNvSpPr/>
          <p:nvPr/>
        </p:nvSpPr>
        <p:spPr>
          <a:xfrm>
            <a:off x="1104236" y="5904278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97413653-09DF-4C42-83DE-ED79742A30DB}"/>
              </a:ext>
            </a:extLst>
          </p:cNvPr>
          <p:cNvGrpSpPr/>
          <p:nvPr/>
        </p:nvGrpSpPr>
        <p:grpSpPr>
          <a:xfrm>
            <a:off x="1468548" y="5891442"/>
            <a:ext cx="8422920" cy="225527"/>
            <a:chOff x="1475041" y="4289580"/>
            <a:chExt cx="8422920" cy="225527"/>
          </a:xfrm>
        </p:grpSpPr>
        <p:grpSp>
          <p:nvGrpSpPr>
            <p:cNvPr id="395" name="Group 394">
              <a:extLst>
                <a:ext uri="{FF2B5EF4-FFF2-40B4-BE49-F238E27FC236}">
                  <a16:creationId xmlns:a16="http://schemas.microsoft.com/office/drawing/2014/main" id="{5CAFAF2D-E61E-CA4D-9413-172CB01393FC}"/>
                </a:ext>
              </a:extLst>
            </p:cNvPr>
            <p:cNvGrpSpPr/>
            <p:nvPr/>
          </p:nvGrpSpPr>
          <p:grpSpPr>
            <a:xfrm>
              <a:off x="1673161" y="4312993"/>
              <a:ext cx="8010424" cy="166535"/>
              <a:chOff x="743463" y="3048000"/>
              <a:chExt cx="19035666" cy="395747"/>
            </a:xfrm>
          </p:grpSpPr>
          <p:sp>
            <p:nvSpPr>
              <p:cNvPr id="398" name="Arc 397">
                <a:extLst>
                  <a:ext uri="{FF2B5EF4-FFF2-40B4-BE49-F238E27FC236}">
                    <a16:creationId xmlns:a16="http://schemas.microsoft.com/office/drawing/2014/main" id="{1F14570D-224D-064A-B1FE-1D4D14D2D12C}"/>
                  </a:ext>
                </a:extLst>
              </p:cNvPr>
              <p:cNvSpPr/>
              <p:nvPr/>
            </p:nvSpPr>
            <p:spPr>
              <a:xfrm flipV="1">
                <a:off x="74346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9" name="Arc 398">
                <a:extLst>
                  <a:ext uri="{FF2B5EF4-FFF2-40B4-BE49-F238E27FC236}">
                    <a16:creationId xmlns:a16="http://schemas.microsoft.com/office/drawing/2014/main" id="{09FD2452-4540-0A4E-A625-4E8C2237BD7A}"/>
                  </a:ext>
                </a:extLst>
              </p:cNvPr>
              <p:cNvSpPr/>
              <p:nvPr/>
            </p:nvSpPr>
            <p:spPr>
              <a:xfrm>
                <a:off x="113921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0" name="Arc 399">
                <a:extLst>
                  <a:ext uri="{FF2B5EF4-FFF2-40B4-BE49-F238E27FC236}">
                    <a16:creationId xmlns:a16="http://schemas.microsoft.com/office/drawing/2014/main" id="{1737315D-CD2A-2644-80DE-C3F993307DA9}"/>
                  </a:ext>
                </a:extLst>
              </p:cNvPr>
              <p:cNvSpPr/>
              <p:nvPr/>
            </p:nvSpPr>
            <p:spPr>
              <a:xfrm flipV="1">
                <a:off x="153495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1" name="Arc 400">
                <a:extLst>
                  <a:ext uri="{FF2B5EF4-FFF2-40B4-BE49-F238E27FC236}">
                    <a16:creationId xmlns:a16="http://schemas.microsoft.com/office/drawing/2014/main" id="{F1B2A9AA-85B4-874F-A240-8049B1219A68}"/>
                  </a:ext>
                </a:extLst>
              </p:cNvPr>
              <p:cNvSpPr/>
              <p:nvPr/>
            </p:nvSpPr>
            <p:spPr>
              <a:xfrm>
                <a:off x="193070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2" name="Arc 401">
                <a:extLst>
                  <a:ext uri="{FF2B5EF4-FFF2-40B4-BE49-F238E27FC236}">
                    <a16:creationId xmlns:a16="http://schemas.microsoft.com/office/drawing/2014/main" id="{E31EB918-14D3-3845-9FFD-AE80798E86CC}"/>
                  </a:ext>
                </a:extLst>
              </p:cNvPr>
              <p:cNvSpPr/>
              <p:nvPr/>
            </p:nvSpPr>
            <p:spPr>
              <a:xfrm flipV="1">
                <a:off x="232645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3" name="Arc 402">
                <a:extLst>
                  <a:ext uri="{FF2B5EF4-FFF2-40B4-BE49-F238E27FC236}">
                    <a16:creationId xmlns:a16="http://schemas.microsoft.com/office/drawing/2014/main" id="{32A714C5-DF85-4B4B-8433-38398C227944}"/>
                  </a:ext>
                </a:extLst>
              </p:cNvPr>
              <p:cNvSpPr/>
              <p:nvPr/>
            </p:nvSpPr>
            <p:spPr>
              <a:xfrm>
                <a:off x="272219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4" name="Arc 403">
                <a:extLst>
                  <a:ext uri="{FF2B5EF4-FFF2-40B4-BE49-F238E27FC236}">
                    <a16:creationId xmlns:a16="http://schemas.microsoft.com/office/drawing/2014/main" id="{DF6C1706-854E-9B43-9889-F1FFB32D1359}"/>
                  </a:ext>
                </a:extLst>
              </p:cNvPr>
              <p:cNvSpPr/>
              <p:nvPr/>
            </p:nvSpPr>
            <p:spPr>
              <a:xfrm flipV="1">
                <a:off x="312553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5" name="Arc 404">
                <a:extLst>
                  <a:ext uri="{FF2B5EF4-FFF2-40B4-BE49-F238E27FC236}">
                    <a16:creationId xmlns:a16="http://schemas.microsoft.com/office/drawing/2014/main" id="{973D1B75-8F42-084A-9431-B9E4A5FE6266}"/>
                  </a:ext>
                </a:extLst>
              </p:cNvPr>
              <p:cNvSpPr/>
              <p:nvPr/>
            </p:nvSpPr>
            <p:spPr>
              <a:xfrm>
                <a:off x="352128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6" name="Arc 405">
                <a:extLst>
                  <a:ext uri="{FF2B5EF4-FFF2-40B4-BE49-F238E27FC236}">
                    <a16:creationId xmlns:a16="http://schemas.microsoft.com/office/drawing/2014/main" id="{1E5559AF-65E1-4C48-BEAF-E54B9B1CE14D}"/>
                  </a:ext>
                </a:extLst>
              </p:cNvPr>
              <p:cNvSpPr/>
              <p:nvPr/>
            </p:nvSpPr>
            <p:spPr>
              <a:xfrm flipV="1">
                <a:off x="391703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7" name="Arc 406">
                <a:extLst>
                  <a:ext uri="{FF2B5EF4-FFF2-40B4-BE49-F238E27FC236}">
                    <a16:creationId xmlns:a16="http://schemas.microsoft.com/office/drawing/2014/main" id="{31D1D538-00AA-B143-8E48-E07125CD4781}"/>
                  </a:ext>
                </a:extLst>
              </p:cNvPr>
              <p:cNvSpPr/>
              <p:nvPr/>
            </p:nvSpPr>
            <p:spPr>
              <a:xfrm>
                <a:off x="431277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8" name="Arc 407">
                <a:extLst>
                  <a:ext uri="{FF2B5EF4-FFF2-40B4-BE49-F238E27FC236}">
                    <a16:creationId xmlns:a16="http://schemas.microsoft.com/office/drawing/2014/main" id="{83E20EBE-6FB5-CE4C-8B70-6C6786FCF95E}"/>
                  </a:ext>
                </a:extLst>
              </p:cNvPr>
              <p:cNvSpPr/>
              <p:nvPr/>
            </p:nvSpPr>
            <p:spPr>
              <a:xfrm flipV="1">
                <a:off x="470852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9" name="Arc 408">
                <a:extLst>
                  <a:ext uri="{FF2B5EF4-FFF2-40B4-BE49-F238E27FC236}">
                    <a16:creationId xmlns:a16="http://schemas.microsoft.com/office/drawing/2014/main" id="{AD391DB4-7F1C-6440-A8F6-61ADFEEA859F}"/>
                  </a:ext>
                </a:extLst>
              </p:cNvPr>
              <p:cNvSpPr/>
              <p:nvPr/>
            </p:nvSpPr>
            <p:spPr>
              <a:xfrm>
                <a:off x="510427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0" name="Arc 409">
                <a:extLst>
                  <a:ext uri="{FF2B5EF4-FFF2-40B4-BE49-F238E27FC236}">
                    <a16:creationId xmlns:a16="http://schemas.microsoft.com/office/drawing/2014/main" id="{7FA95078-F275-2F44-B12F-39B7BF25A472}"/>
                  </a:ext>
                </a:extLst>
              </p:cNvPr>
              <p:cNvSpPr/>
              <p:nvPr/>
            </p:nvSpPr>
            <p:spPr>
              <a:xfrm flipV="1">
                <a:off x="550473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1" name="Arc 410">
                <a:extLst>
                  <a:ext uri="{FF2B5EF4-FFF2-40B4-BE49-F238E27FC236}">
                    <a16:creationId xmlns:a16="http://schemas.microsoft.com/office/drawing/2014/main" id="{ED844335-933F-0A47-9A6E-EB67E7832328}"/>
                  </a:ext>
                </a:extLst>
              </p:cNvPr>
              <p:cNvSpPr/>
              <p:nvPr/>
            </p:nvSpPr>
            <p:spPr>
              <a:xfrm>
                <a:off x="590048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2" name="Arc 411">
                <a:extLst>
                  <a:ext uri="{FF2B5EF4-FFF2-40B4-BE49-F238E27FC236}">
                    <a16:creationId xmlns:a16="http://schemas.microsoft.com/office/drawing/2014/main" id="{FBCDD254-FFF4-954D-8932-7D0D69773A68}"/>
                  </a:ext>
                </a:extLst>
              </p:cNvPr>
              <p:cNvSpPr/>
              <p:nvPr/>
            </p:nvSpPr>
            <p:spPr>
              <a:xfrm flipV="1">
                <a:off x="629623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3" name="Arc 412">
                <a:extLst>
                  <a:ext uri="{FF2B5EF4-FFF2-40B4-BE49-F238E27FC236}">
                    <a16:creationId xmlns:a16="http://schemas.microsoft.com/office/drawing/2014/main" id="{499BB565-CE52-5443-B0EC-C4A7D8B09E83}"/>
                  </a:ext>
                </a:extLst>
              </p:cNvPr>
              <p:cNvSpPr/>
              <p:nvPr/>
            </p:nvSpPr>
            <p:spPr>
              <a:xfrm>
                <a:off x="669198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4" name="Arc 413">
                <a:extLst>
                  <a:ext uri="{FF2B5EF4-FFF2-40B4-BE49-F238E27FC236}">
                    <a16:creationId xmlns:a16="http://schemas.microsoft.com/office/drawing/2014/main" id="{24BAF2BE-3983-6949-B66C-8BB1BEDDF54E}"/>
                  </a:ext>
                </a:extLst>
              </p:cNvPr>
              <p:cNvSpPr/>
              <p:nvPr/>
            </p:nvSpPr>
            <p:spPr>
              <a:xfrm flipV="1">
                <a:off x="708772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5" name="Arc 414">
                <a:extLst>
                  <a:ext uri="{FF2B5EF4-FFF2-40B4-BE49-F238E27FC236}">
                    <a16:creationId xmlns:a16="http://schemas.microsoft.com/office/drawing/2014/main" id="{FF45E457-3540-5640-8C62-8A5D871BDCD9}"/>
                  </a:ext>
                </a:extLst>
              </p:cNvPr>
              <p:cNvSpPr/>
              <p:nvPr/>
            </p:nvSpPr>
            <p:spPr>
              <a:xfrm>
                <a:off x="748347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6" name="Arc 415">
                <a:extLst>
                  <a:ext uri="{FF2B5EF4-FFF2-40B4-BE49-F238E27FC236}">
                    <a16:creationId xmlns:a16="http://schemas.microsoft.com/office/drawing/2014/main" id="{045194A8-12E7-7049-9347-23936905CC57}"/>
                  </a:ext>
                </a:extLst>
              </p:cNvPr>
              <p:cNvSpPr/>
              <p:nvPr/>
            </p:nvSpPr>
            <p:spPr>
              <a:xfrm flipV="1">
                <a:off x="788681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7" name="Arc 416">
                <a:extLst>
                  <a:ext uri="{FF2B5EF4-FFF2-40B4-BE49-F238E27FC236}">
                    <a16:creationId xmlns:a16="http://schemas.microsoft.com/office/drawing/2014/main" id="{48CD6E51-C826-D349-B5EF-37350D8E8690}"/>
                  </a:ext>
                </a:extLst>
              </p:cNvPr>
              <p:cNvSpPr/>
              <p:nvPr/>
            </p:nvSpPr>
            <p:spPr>
              <a:xfrm>
                <a:off x="828256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8" name="Arc 417">
                <a:extLst>
                  <a:ext uri="{FF2B5EF4-FFF2-40B4-BE49-F238E27FC236}">
                    <a16:creationId xmlns:a16="http://schemas.microsoft.com/office/drawing/2014/main" id="{F530FE04-8E4E-6247-96B7-6E9031C4396B}"/>
                  </a:ext>
                </a:extLst>
              </p:cNvPr>
              <p:cNvSpPr/>
              <p:nvPr/>
            </p:nvSpPr>
            <p:spPr>
              <a:xfrm flipV="1">
                <a:off x="867830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9" name="Arc 418">
                <a:extLst>
                  <a:ext uri="{FF2B5EF4-FFF2-40B4-BE49-F238E27FC236}">
                    <a16:creationId xmlns:a16="http://schemas.microsoft.com/office/drawing/2014/main" id="{51EDBA2C-2F49-664C-9972-9488931C4A26}"/>
                  </a:ext>
                </a:extLst>
              </p:cNvPr>
              <p:cNvSpPr/>
              <p:nvPr/>
            </p:nvSpPr>
            <p:spPr>
              <a:xfrm>
                <a:off x="907405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0" name="Arc 419">
                <a:extLst>
                  <a:ext uri="{FF2B5EF4-FFF2-40B4-BE49-F238E27FC236}">
                    <a16:creationId xmlns:a16="http://schemas.microsoft.com/office/drawing/2014/main" id="{3A7B0ECF-B0C0-D849-948A-6EBF21F7DD4B}"/>
                  </a:ext>
                </a:extLst>
              </p:cNvPr>
              <p:cNvSpPr/>
              <p:nvPr/>
            </p:nvSpPr>
            <p:spPr>
              <a:xfrm flipV="1">
                <a:off x="946980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1" name="Arc 420">
                <a:extLst>
                  <a:ext uri="{FF2B5EF4-FFF2-40B4-BE49-F238E27FC236}">
                    <a16:creationId xmlns:a16="http://schemas.microsoft.com/office/drawing/2014/main" id="{D068C708-0FF0-4E42-81A0-BB6C75194800}"/>
                  </a:ext>
                </a:extLst>
              </p:cNvPr>
              <p:cNvSpPr/>
              <p:nvPr/>
            </p:nvSpPr>
            <p:spPr>
              <a:xfrm>
                <a:off x="986554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2" name="Arc 421">
                <a:extLst>
                  <a:ext uri="{FF2B5EF4-FFF2-40B4-BE49-F238E27FC236}">
                    <a16:creationId xmlns:a16="http://schemas.microsoft.com/office/drawing/2014/main" id="{D484AC07-6883-ED45-9455-2DEED3DFC6B1}"/>
                  </a:ext>
                </a:extLst>
              </p:cNvPr>
              <p:cNvSpPr/>
              <p:nvPr/>
            </p:nvSpPr>
            <p:spPr>
              <a:xfrm flipV="1">
                <a:off x="1026129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3" name="Arc 422">
                <a:extLst>
                  <a:ext uri="{FF2B5EF4-FFF2-40B4-BE49-F238E27FC236}">
                    <a16:creationId xmlns:a16="http://schemas.microsoft.com/office/drawing/2014/main" id="{95D8A059-7F30-1241-B4BC-FBEB709943C6}"/>
                  </a:ext>
                </a:extLst>
              </p:cNvPr>
              <p:cNvSpPr/>
              <p:nvPr/>
            </p:nvSpPr>
            <p:spPr>
              <a:xfrm>
                <a:off x="1065704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4" name="Arc 423">
                <a:extLst>
                  <a:ext uri="{FF2B5EF4-FFF2-40B4-BE49-F238E27FC236}">
                    <a16:creationId xmlns:a16="http://schemas.microsoft.com/office/drawing/2014/main" id="{487967EF-36E2-144A-874A-E6D1431AD478}"/>
                  </a:ext>
                </a:extLst>
              </p:cNvPr>
              <p:cNvSpPr/>
              <p:nvPr/>
            </p:nvSpPr>
            <p:spPr>
              <a:xfrm flipV="1">
                <a:off x="1105279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5" name="Arc 424">
                <a:extLst>
                  <a:ext uri="{FF2B5EF4-FFF2-40B4-BE49-F238E27FC236}">
                    <a16:creationId xmlns:a16="http://schemas.microsoft.com/office/drawing/2014/main" id="{3F34C765-E504-4349-BD17-7C112464D083}"/>
                  </a:ext>
                </a:extLst>
              </p:cNvPr>
              <p:cNvSpPr/>
              <p:nvPr/>
            </p:nvSpPr>
            <p:spPr>
              <a:xfrm>
                <a:off x="1144853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6" name="Arc 425">
                <a:extLst>
                  <a:ext uri="{FF2B5EF4-FFF2-40B4-BE49-F238E27FC236}">
                    <a16:creationId xmlns:a16="http://schemas.microsoft.com/office/drawing/2014/main" id="{7E296366-857C-194A-B8DD-766402D8D87A}"/>
                  </a:ext>
                </a:extLst>
              </p:cNvPr>
              <p:cNvSpPr/>
              <p:nvPr/>
            </p:nvSpPr>
            <p:spPr>
              <a:xfrm flipV="1">
                <a:off x="1184428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7" name="Arc 426">
                <a:extLst>
                  <a:ext uri="{FF2B5EF4-FFF2-40B4-BE49-F238E27FC236}">
                    <a16:creationId xmlns:a16="http://schemas.microsoft.com/office/drawing/2014/main" id="{5FA89218-4A8E-FC43-9C91-12DA3BEBA070}"/>
                  </a:ext>
                </a:extLst>
              </p:cNvPr>
              <p:cNvSpPr/>
              <p:nvPr/>
            </p:nvSpPr>
            <p:spPr>
              <a:xfrm>
                <a:off x="1224003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8" name="Arc 427">
                <a:extLst>
                  <a:ext uri="{FF2B5EF4-FFF2-40B4-BE49-F238E27FC236}">
                    <a16:creationId xmlns:a16="http://schemas.microsoft.com/office/drawing/2014/main" id="{96A61CDB-E7CF-1F42-9ED4-8C6F6FC1B7FC}"/>
                  </a:ext>
                </a:extLst>
              </p:cNvPr>
              <p:cNvSpPr/>
              <p:nvPr/>
            </p:nvSpPr>
            <p:spPr>
              <a:xfrm flipV="1">
                <a:off x="1264337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9" name="Arc 428">
                <a:extLst>
                  <a:ext uri="{FF2B5EF4-FFF2-40B4-BE49-F238E27FC236}">
                    <a16:creationId xmlns:a16="http://schemas.microsoft.com/office/drawing/2014/main" id="{00B9D5AE-8483-5C4D-B883-26501DF7B064}"/>
                  </a:ext>
                </a:extLst>
              </p:cNvPr>
              <p:cNvSpPr/>
              <p:nvPr/>
            </p:nvSpPr>
            <p:spPr>
              <a:xfrm>
                <a:off x="1303911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0" name="Arc 429">
                <a:extLst>
                  <a:ext uri="{FF2B5EF4-FFF2-40B4-BE49-F238E27FC236}">
                    <a16:creationId xmlns:a16="http://schemas.microsoft.com/office/drawing/2014/main" id="{B13C45C7-6A2F-A84D-896E-5D400A9D65F2}"/>
                  </a:ext>
                </a:extLst>
              </p:cNvPr>
              <p:cNvSpPr/>
              <p:nvPr/>
            </p:nvSpPr>
            <p:spPr>
              <a:xfrm flipV="1">
                <a:off x="1343486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1" name="Arc 430">
                <a:extLst>
                  <a:ext uri="{FF2B5EF4-FFF2-40B4-BE49-F238E27FC236}">
                    <a16:creationId xmlns:a16="http://schemas.microsoft.com/office/drawing/2014/main" id="{B75BB9F8-3CEF-3E46-877F-EBAC61B7A602}"/>
                  </a:ext>
                </a:extLst>
              </p:cNvPr>
              <p:cNvSpPr/>
              <p:nvPr/>
            </p:nvSpPr>
            <p:spPr>
              <a:xfrm>
                <a:off x="1383061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2" name="Arc 431">
                <a:extLst>
                  <a:ext uri="{FF2B5EF4-FFF2-40B4-BE49-F238E27FC236}">
                    <a16:creationId xmlns:a16="http://schemas.microsoft.com/office/drawing/2014/main" id="{B680FF6F-6C2A-E846-BE62-E5B3F5EC10EE}"/>
                  </a:ext>
                </a:extLst>
              </p:cNvPr>
              <p:cNvSpPr/>
              <p:nvPr/>
            </p:nvSpPr>
            <p:spPr>
              <a:xfrm flipV="1">
                <a:off x="1422635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3" name="Arc 432">
                <a:extLst>
                  <a:ext uri="{FF2B5EF4-FFF2-40B4-BE49-F238E27FC236}">
                    <a16:creationId xmlns:a16="http://schemas.microsoft.com/office/drawing/2014/main" id="{FEBFFD42-E64F-8B4F-9522-90D12DDC1A3D}"/>
                  </a:ext>
                </a:extLst>
              </p:cNvPr>
              <p:cNvSpPr/>
              <p:nvPr/>
            </p:nvSpPr>
            <p:spPr>
              <a:xfrm>
                <a:off x="1462210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4" name="Arc 433">
                <a:extLst>
                  <a:ext uri="{FF2B5EF4-FFF2-40B4-BE49-F238E27FC236}">
                    <a16:creationId xmlns:a16="http://schemas.microsoft.com/office/drawing/2014/main" id="{FAC741A8-B083-F44F-BD00-BD2E3CF0DAC2}"/>
                  </a:ext>
                </a:extLst>
              </p:cNvPr>
              <p:cNvSpPr/>
              <p:nvPr/>
            </p:nvSpPr>
            <p:spPr>
              <a:xfrm flipV="1">
                <a:off x="1502257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5" name="Arc 434">
                <a:extLst>
                  <a:ext uri="{FF2B5EF4-FFF2-40B4-BE49-F238E27FC236}">
                    <a16:creationId xmlns:a16="http://schemas.microsoft.com/office/drawing/2014/main" id="{F058E218-A42C-824E-A2E5-D84C167CB10B}"/>
                  </a:ext>
                </a:extLst>
              </p:cNvPr>
              <p:cNvSpPr/>
              <p:nvPr/>
            </p:nvSpPr>
            <p:spPr>
              <a:xfrm>
                <a:off x="1541831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6" name="Arc 435">
                <a:extLst>
                  <a:ext uri="{FF2B5EF4-FFF2-40B4-BE49-F238E27FC236}">
                    <a16:creationId xmlns:a16="http://schemas.microsoft.com/office/drawing/2014/main" id="{C181343F-BBFA-4C46-9D87-D95F8F047944}"/>
                  </a:ext>
                </a:extLst>
              </p:cNvPr>
              <p:cNvSpPr/>
              <p:nvPr/>
            </p:nvSpPr>
            <p:spPr>
              <a:xfrm flipV="1">
                <a:off x="1581406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7" name="Arc 436">
                <a:extLst>
                  <a:ext uri="{FF2B5EF4-FFF2-40B4-BE49-F238E27FC236}">
                    <a16:creationId xmlns:a16="http://schemas.microsoft.com/office/drawing/2014/main" id="{C0F78EFE-5D1A-9A41-BD3D-6328B50DB4A5}"/>
                  </a:ext>
                </a:extLst>
              </p:cNvPr>
              <p:cNvSpPr/>
              <p:nvPr/>
            </p:nvSpPr>
            <p:spPr>
              <a:xfrm>
                <a:off x="1620981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8" name="Arc 437">
                <a:extLst>
                  <a:ext uri="{FF2B5EF4-FFF2-40B4-BE49-F238E27FC236}">
                    <a16:creationId xmlns:a16="http://schemas.microsoft.com/office/drawing/2014/main" id="{13CBE048-869E-C344-8DD9-281F2E0A14B0}"/>
                  </a:ext>
                </a:extLst>
              </p:cNvPr>
              <p:cNvSpPr/>
              <p:nvPr/>
            </p:nvSpPr>
            <p:spPr>
              <a:xfrm flipV="1">
                <a:off x="1660556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9" name="Arc 438">
                <a:extLst>
                  <a:ext uri="{FF2B5EF4-FFF2-40B4-BE49-F238E27FC236}">
                    <a16:creationId xmlns:a16="http://schemas.microsoft.com/office/drawing/2014/main" id="{CDA4E4D2-2849-E44B-A929-5D39C74D642B}"/>
                  </a:ext>
                </a:extLst>
              </p:cNvPr>
              <p:cNvSpPr/>
              <p:nvPr/>
            </p:nvSpPr>
            <p:spPr>
              <a:xfrm>
                <a:off x="1700130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0" name="Arc 439">
                <a:extLst>
                  <a:ext uri="{FF2B5EF4-FFF2-40B4-BE49-F238E27FC236}">
                    <a16:creationId xmlns:a16="http://schemas.microsoft.com/office/drawing/2014/main" id="{04C0524F-E7F8-5244-BA17-2B6074709146}"/>
                  </a:ext>
                </a:extLst>
              </p:cNvPr>
              <p:cNvSpPr/>
              <p:nvPr/>
            </p:nvSpPr>
            <p:spPr>
              <a:xfrm flipV="1">
                <a:off x="1740464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1" name="Arc 440">
                <a:extLst>
                  <a:ext uri="{FF2B5EF4-FFF2-40B4-BE49-F238E27FC236}">
                    <a16:creationId xmlns:a16="http://schemas.microsoft.com/office/drawing/2014/main" id="{26DF7E55-53F6-664F-B663-967F829EF172}"/>
                  </a:ext>
                </a:extLst>
              </p:cNvPr>
              <p:cNvSpPr/>
              <p:nvPr/>
            </p:nvSpPr>
            <p:spPr>
              <a:xfrm>
                <a:off x="1780039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2" name="Arc 441">
                <a:extLst>
                  <a:ext uri="{FF2B5EF4-FFF2-40B4-BE49-F238E27FC236}">
                    <a16:creationId xmlns:a16="http://schemas.microsoft.com/office/drawing/2014/main" id="{86FBBB61-389C-4C45-A38C-96F672A2AACA}"/>
                  </a:ext>
                </a:extLst>
              </p:cNvPr>
              <p:cNvSpPr/>
              <p:nvPr/>
            </p:nvSpPr>
            <p:spPr>
              <a:xfrm flipV="1">
                <a:off x="1819614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3" name="Arc 442">
                <a:extLst>
                  <a:ext uri="{FF2B5EF4-FFF2-40B4-BE49-F238E27FC236}">
                    <a16:creationId xmlns:a16="http://schemas.microsoft.com/office/drawing/2014/main" id="{3F420F87-2F1B-BB4F-A2FD-2967E7E8392E}"/>
                  </a:ext>
                </a:extLst>
              </p:cNvPr>
              <p:cNvSpPr/>
              <p:nvPr/>
            </p:nvSpPr>
            <p:spPr>
              <a:xfrm>
                <a:off x="1859188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4" name="Arc 443">
                <a:extLst>
                  <a:ext uri="{FF2B5EF4-FFF2-40B4-BE49-F238E27FC236}">
                    <a16:creationId xmlns:a16="http://schemas.microsoft.com/office/drawing/2014/main" id="{5A396EBC-7B5B-224B-86D3-0E40ABF98EC1}"/>
                  </a:ext>
                </a:extLst>
              </p:cNvPr>
              <p:cNvSpPr/>
              <p:nvPr/>
            </p:nvSpPr>
            <p:spPr>
              <a:xfrm flipV="1">
                <a:off x="1898763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5" name="Arc 444">
                <a:extLst>
                  <a:ext uri="{FF2B5EF4-FFF2-40B4-BE49-F238E27FC236}">
                    <a16:creationId xmlns:a16="http://schemas.microsoft.com/office/drawing/2014/main" id="{7784ECB7-7E43-A348-B1DA-7700C67C3298}"/>
                  </a:ext>
                </a:extLst>
              </p:cNvPr>
              <p:cNvSpPr/>
              <p:nvPr/>
            </p:nvSpPr>
            <p:spPr>
              <a:xfrm>
                <a:off x="1938338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475BBE45-8056-8740-8B60-E53E0404DF82}"/>
                </a:ext>
              </a:extLst>
            </p:cNvPr>
            <p:cNvSpPr/>
            <p:nvPr/>
          </p:nvSpPr>
          <p:spPr>
            <a:xfrm>
              <a:off x="1475041" y="4301747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BAED92D5-7672-4041-B023-119F5EC0CFFF}"/>
                </a:ext>
              </a:extLst>
            </p:cNvPr>
            <p:cNvSpPr/>
            <p:nvPr/>
          </p:nvSpPr>
          <p:spPr>
            <a:xfrm>
              <a:off x="9699841" y="4289580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7" name="TextBox 226">
            <a:extLst>
              <a:ext uri="{FF2B5EF4-FFF2-40B4-BE49-F238E27FC236}">
                <a16:creationId xmlns:a16="http://schemas.microsoft.com/office/drawing/2014/main" id="{604EDD87-45AD-5D45-A774-16AC800569CE}"/>
              </a:ext>
            </a:extLst>
          </p:cNvPr>
          <p:cNvSpPr txBox="1"/>
          <p:nvPr/>
        </p:nvSpPr>
        <p:spPr>
          <a:xfrm>
            <a:off x="1886753" y="4519759"/>
            <a:ext cx="7621797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Bell pair</a:t>
            </a:r>
          </a:p>
          <a:p>
            <a:pPr algn="ctr"/>
            <a:r>
              <a:rPr lang="en-US" i="1" dirty="0">
                <a:latin typeface="Avenir Book" panose="02000503020000020003" pitchFamily="2" charset="0"/>
              </a:rPr>
              <a:t>Ideally, it is produced “fresh” just before we have a qubit to teleport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233E1F9-FCEC-F24F-9752-591A505D34E7}"/>
              </a:ext>
            </a:extLst>
          </p:cNvPr>
          <p:cNvSpPr/>
          <p:nvPr/>
        </p:nvSpPr>
        <p:spPr>
          <a:xfrm>
            <a:off x="9562970" y="4107146"/>
            <a:ext cx="482816" cy="223269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086732E1-CDF4-384D-8BD9-72EDA8802114}"/>
              </a:ext>
            </a:extLst>
          </p:cNvPr>
          <p:cNvSpPr txBox="1"/>
          <p:nvPr/>
        </p:nvSpPr>
        <p:spPr>
          <a:xfrm>
            <a:off x="2450825" y="5918849"/>
            <a:ext cx="7057725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dirty="0">
                <a:latin typeface="Avenir Book" panose="02000503020000020003" pitchFamily="2" charset="0"/>
              </a:rPr>
              <a:t>Consumer can run out of qubit memory ifs sender sends qubits</a:t>
            </a:r>
          </a:p>
          <a:p>
            <a:pPr algn="r"/>
            <a:r>
              <a:rPr lang="en-US" dirty="0">
                <a:latin typeface="Avenir Book" panose="02000503020000020003" pitchFamily="2" charset="0"/>
              </a:rPr>
              <a:t>faster than received consumes (measures) them.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83DE9905-1C86-0D49-8B92-F221E6614C78}"/>
              </a:ext>
            </a:extLst>
          </p:cNvPr>
          <p:cNvSpPr txBox="1"/>
          <p:nvPr/>
        </p:nvSpPr>
        <p:spPr>
          <a:xfrm>
            <a:off x="-207054" y="6528555"/>
            <a:ext cx="1509410" cy="32944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[Animation]</a:t>
            </a:r>
            <a:endParaRPr lang="en-US" sz="1400" i="1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63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59259E-6 L 0.70508 -0.00254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7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85185E-6 L 0.70508 -0.00278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7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L 0.70508 -0.00092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11111E-6 L 0.70508 -0.00093 " pathEditMode="relative" rAng="0" ptsTypes="AA">
                                      <p:cBhvr>
                                        <p:cTn id="75" dur="5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/>
      <p:bldP spid="230" grpId="1"/>
      <p:bldP spid="231" grpId="2"/>
      <p:bldP spid="231" grpId="3"/>
      <p:bldP spid="14" grpId="0" animBg="1"/>
      <p:bldP spid="14" grpId="1" animBg="1"/>
      <p:bldP spid="285" grpId="0" animBg="1"/>
      <p:bldP spid="285" grpId="1" animBg="1"/>
      <p:bldP spid="339" grpId="0" animBg="1"/>
      <p:bldP spid="339" grpId="1" animBg="1"/>
      <p:bldP spid="393" grpId="0" animBg="1"/>
      <p:bldP spid="393" grpId="1" animBg="1"/>
      <p:bldP spid="227" grpId="0"/>
      <p:bldP spid="227" grpId="1"/>
      <p:bldP spid="4" grpId="0" animBg="1"/>
      <p:bldP spid="233" grpId="0"/>
      <p:bldP spid="228" grpId="0"/>
      <p:bldP spid="22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 approaches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General principle: make the data arrive more slowly</a:t>
            </a:r>
          </a:p>
          <a:p>
            <a:r>
              <a:rPr lang="en-US" sz="3200" dirty="0"/>
              <a:t>Approach 1: </a:t>
            </a:r>
            <a:r>
              <a:rPr lang="en-US" sz="3200" b="1" dirty="0"/>
              <a:t>Sliding window</a:t>
            </a:r>
          </a:p>
          <a:p>
            <a:pPr lvl="1"/>
            <a:r>
              <a:rPr lang="en-US" sz="2000" dirty="0"/>
              <a:t>Receiver makes the sender slow down by delaying permission to send</a:t>
            </a:r>
          </a:p>
          <a:p>
            <a:pPr lvl="1"/>
            <a:r>
              <a:rPr lang="en-US" sz="2000" dirty="0"/>
              <a:t>It is okay to receive data later (delay in-sensitive traffic)</a:t>
            </a:r>
          </a:p>
          <a:p>
            <a:pPr lvl="1"/>
            <a:r>
              <a:rPr lang="en-US" sz="2000" dirty="0"/>
              <a:t>Web pages, file transfer, e-mail, …</a:t>
            </a:r>
          </a:p>
          <a:p>
            <a:r>
              <a:rPr lang="en-US" sz="3200" dirty="0"/>
              <a:t>Approach 2: </a:t>
            </a:r>
            <a:r>
              <a:rPr lang="en-US" sz="3200" b="1" dirty="0"/>
              <a:t>Adaptive encoding</a:t>
            </a:r>
          </a:p>
          <a:p>
            <a:pPr lvl="1"/>
            <a:r>
              <a:rPr lang="en-US" sz="2000" dirty="0"/>
              <a:t>The sender sends less data by switching to more lossy compression</a:t>
            </a:r>
          </a:p>
          <a:p>
            <a:pPr lvl="1"/>
            <a:r>
              <a:rPr lang="en-US" sz="2000" dirty="0"/>
              <a:t>It is not okay to receive data later (delay-sensitive traffic)</a:t>
            </a:r>
          </a:p>
          <a:p>
            <a:pPr lvl="1"/>
            <a:r>
              <a:rPr lang="en-US" sz="2000" dirty="0"/>
              <a:t>Voice, live video, video on demand, …</a:t>
            </a:r>
          </a:p>
          <a:p>
            <a:r>
              <a:rPr lang="en-US" sz="3200" dirty="0"/>
              <a:t>Related approach: </a:t>
            </a:r>
            <a:r>
              <a:rPr lang="en-US" sz="3200" b="1" dirty="0"/>
              <a:t>Time slot scheduling</a:t>
            </a:r>
          </a:p>
          <a:p>
            <a:pPr lvl="1"/>
            <a:r>
              <a:rPr lang="en-US" sz="2000" dirty="0"/>
              <a:t>Used in Time Division Multiplexing (TDM) and wireless networks</a:t>
            </a:r>
          </a:p>
          <a:p>
            <a:pPr lvl="1"/>
            <a:r>
              <a:rPr lang="en-US" sz="2000" dirty="0"/>
              <a:t>Avoids congestion from happening in the first place</a:t>
            </a:r>
          </a:p>
          <a:p>
            <a:r>
              <a:rPr lang="en-US" sz="3200" dirty="0"/>
              <a:t>Sender must be able to back-pressure application</a:t>
            </a:r>
          </a:p>
        </p:txBody>
      </p:sp>
    </p:spTree>
    <p:extLst>
      <p:ext uri="{BB962C8B-B14F-4D97-AF65-F5344CB8AC3E}">
        <p14:creationId xmlns:p14="http://schemas.microsoft.com/office/powerpoint/2010/main" val="600271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Sliding window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F2E456-E9D5-DB48-876C-D7C95E25F0B0}"/>
              </a:ext>
            </a:extLst>
          </p:cNvPr>
          <p:cNvCxnSpPr>
            <a:cxnSpLocks/>
          </p:cNvCxnSpPr>
          <p:nvPr/>
        </p:nvCxnSpPr>
        <p:spPr>
          <a:xfrm>
            <a:off x="1513433" y="2537338"/>
            <a:ext cx="0" cy="3851179"/>
          </a:xfrm>
          <a:prstGeom prst="line">
            <a:avLst/>
          </a:prstGeom>
          <a:ln w="15875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06CD4E-ACCE-CE40-9C85-CB3F54A122E5}"/>
              </a:ext>
            </a:extLst>
          </p:cNvPr>
          <p:cNvCxnSpPr>
            <a:cxnSpLocks/>
          </p:cNvCxnSpPr>
          <p:nvPr/>
        </p:nvCxnSpPr>
        <p:spPr>
          <a:xfrm flipH="1">
            <a:off x="1526685" y="1873668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690F5263-0A5D-F04E-85FD-F4D8B1B7F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258" y="146212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8" descr="Mplain">
            <a:extLst>
              <a:ext uri="{FF2B5EF4-FFF2-40B4-BE49-F238E27FC236}">
                <a16:creationId xmlns:a16="http://schemas.microsoft.com/office/drawing/2014/main" id="{060D83D1-F337-7C4E-B08A-AA49D62AD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727" y="146212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2BC824A-3DCD-6343-A4F5-1E917C680B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9094195" y="1231145"/>
            <a:ext cx="1275691" cy="128534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1198858-2201-5541-80BC-2C6CEA4A383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444" y="1209101"/>
            <a:ext cx="1146554" cy="1146554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8023C4D-C7F7-1D4B-831E-12B13197FDC8}"/>
              </a:ext>
            </a:extLst>
          </p:cNvPr>
          <p:cNvCxnSpPr>
            <a:cxnSpLocks/>
          </p:cNvCxnSpPr>
          <p:nvPr/>
        </p:nvCxnSpPr>
        <p:spPr>
          <a:xfrm>
            <a:off x="9730087" y="2516492"/>
            <a:ext cx="0" cy="3851179"/>
          </a:xfrm>
          <a:prstGeom prst="line">
            <a:avLst/>
          </a:prstGeom>
          <a:ln w="15875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EA35931-66D8-144C-8F73-B956273AECF6}"/>
              </a:ext>
            </a:extLst>
          </p:cNvPr>
          <p:cNvGrpSpPr/>
          <p:nvPr/>
        </p:nvGrpSpPr>
        <p:grpSpPr>
          <a:xfrm>
            <a:off x="9834539" y="2648358"/>
            <a:ext cx="1325286" cy="331152"/>
            <a:chOff x="10453210" y="2830787"/>
            <a:chExt cx="1325286" cy="33115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C6FB0D4-AC30-7848-AE78-319D15D7E310}"/>
                </a:ext>
              </a:extLst>
            </p:cNvPr>
            <p:cNvSpPr/>
            <p:nvPr/>
          </p:nvSpPr>
          <p:spPr>
            <a:xfrm>
              <a:off x="10473583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37C66B6-5807-B445-936D-C1C3100920F5}"/>
                </a:ext>
              </a:extLst>
            </p:cNvPr>
            <p:cNvSpPr/>
            <p:nvPr/>
          </p:nvSpPr>
          <p:spPr>
            <a:xfrm>
              <a:off x="10732719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BD00510-8B58-CC49-95AE-D010E58936BA}"/>
                </a:ext>
              </a:extLst>
            </p:cNvPr>
            <p:cNvSpPr/>
            <p:nvPr/>
          </p:nvSpPr>
          <p:spPr>
            <a:xfrm>
              <a:off x="10991855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171395F-A613-0E44-9D1B-33790E38E3E8}"/>
                </a:ext>
              </a:extLst>
            </p:cNvPr>
            <p:cNvGrpSpPr/>
            <p:nvPr/>
          </p:nvGrpSpPr>
          <p:grpSpPr>
            <a:xfrm>
              <a:off x="10453210" y="2830787"/>
              <a:ext cx="1325286" cy="331152"/>
              <a:chOff x="8442959" y="2961461"/>
              <a:chExt cx="1021931" cy="331152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133252D-3A22-A941-AFA0-EC564C04D8D4}"/>
                  </a:ext>
                </a:extLst>
              </p:cNvPr>
              <p:cNvCxnSpPr/>
              <p:nvPr/>
            </p:nvCxnSpPr>
            <p:spPr>
              <a:xfrm>
                <a:off x="8442959" y="2961461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FF94E3A-4763-F941-95B5-527E0B6D7A62}"/>
                  </a:ext>
                </a:extLst>
              </p:cNvPr>
              <p:cNvCxnSpPr/>
              <p:nvPr/>
            </p:nvCxnSpPr>
            <p:spPr>
              <a:xfrm>
                <a:off x="8442959" y="3292613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F121BA6-D794-9F46-819E-A507B648AD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64890" y="2961461"/>
                <a:ext cx="0" cy="331152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C42F55E-EB49-7B4C-AABE-CB03A3BCADBC}"/>
                </a:ext>
              </a:extLst>
            </p:cNvPr>
            <p:cNvSpPr/>
            <p:nvPr/>
          </p:nvSpPr>
          <p:spPr>
            <a:xfrm>
              <a:off x="11250991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07BC9C3-EC67-7F4D-8ED2-E115523C3DA5}"/>
                </a:ext>
              </a:extLst>
            </p:cNvPr>
            <p:cNvSpPr/>
            <p:nvPr/>
          </p:nvSpPr>
          <p:spPr>
            <a:xfrm>
              <a:off x="11510129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2B4FA7F-A0B4-0C46-B439-37AAD78F6AD5}"/>
              </a:ext>
            </a:extLst>
          </p:cNvPr>
          <p:cNvCxnSpPr>
            <a:cxnSpLocks/>
          </p:cNvCxnSpPr>
          <p:nvPr/>
        </p:nvCxnSpPr>
        <p:spPr>
          <a:xfrm>
            <a:off x="1526684" y="3131797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7E79E9F-C786-074F-B380-A4284B8B80F4}"/>
              </a:ext>
            </a:extLst>
          </p:cNvPr>
          <p:cNvSpPr txBox="1"/>
          <p:nvPr/>
        </p:nvSpPr>
        <p:spPr>
          <a:xfrm>
            <a:off x="4036079" y="2712961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Window size = 5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4B4BE01-8EBF-2446-BE21-1593FDD61D71}"/>
              </a:ext>
            </a:extLst>
          </p:cNvPr>
          <p:cNvCxnSpPr>
            <a:cxnSpLocks/>
          </p:cNvCxnSpPr>
          <p:nvPr/>
        </p:nvCxnSpPr>
        <p:spPr>
          <a:xfrm flipH="1">
            <a:off x="1526684" y="3672180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13E9865D-4406-3046-A342-256992F3373D}"/>
              </a:ext>
            </a:extLst>
          </p:cNvPr>
          <p:cNvSpPr/>
          <p:nvPr/>
        </p:nvSpPr>
        <p:spPr>
          <a:xfrm>
            <a:off x="5552602" y="3399924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BEB7894-8278-F445-97FE-BB48AC388DBF}"/>
              </a:ext>
            </a:extLst>
          </p:cNvPr>
          <p:cNvSpPr/>
          <p:nvPr/>
        </p:nvSpPr>
        <p:spPr>
          <a:xfrm>
            <a:off x="5811738" y="3399924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B020401-CBB5-AD42-809F-71325011B150}"/>
              </a:ext>
            </a:extLst>
          </p:cNvPr>
          <p:cNvGrpSpPr/>
          <p:nvPr/>
        </p:nvGrpSpPr>
        <p:grpSpPr>
          <a:xfrm>
            <a:off x="9834539" y="3802681"/>
            <a:ext cx="1325286" cy="331152"/>
            <a:chOff x="10453210" y="2830787"/>
            <a:chExt cx="1325286" cy="331152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961C971-F1CE-A340-9AF8-6F5F1CD19991}"/>
                </a:ext>
              </a:extLst>
            </p:cNvPr>
            <p:cNvSpPr/>
            <p:nvPr/>
          </p:nvSpPr>
          <p:spPr>
            <a:xfrm>
              <a:off x="10473583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EB66CED-4F79-3540-B200-2E016A2187FB}"/>
                </a:ext>
              </a:extLst>
            </p:cNvPr>
            <p:cNvSpPr/>
            <p:nvPr/>
          </p:nvSpPr>
          <p:spPr>
            <a:xfrm>
              <a:off x="10732719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8A707B5-888A-6D45-AE04-ED8C17A68484}"/>
                </a:ext>
              </a:extLst>
            </p:cNvPr>
            <p:cNvSpPr/>
            <p:nvPr/>
          </p:nvSpPr>
          <p:spPr>
            <a:xfrm>
              <a:off x="10991855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BA653F7-C663-4242-B883-ED64EBF3426B}"/>
                </a:ext>
              </a:extLst>
            </p:cNvPr>
            <p:cNvGrpSpPr/>
            <p:nvPr/>
          </p:nvGrpSpPr>
          <p:grpSpPr>
            <a:xfrm>
              <a:off x="10453210" y="2830787"/>
              <a:ext cx="1325286" cy="331152"/>
              <a:chOff x="8442959" y="2961461"/>
              <a:chExt cx="1021931" cy="331152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7EE66E8-BF94-004D-8B7C-A03A2D3F7873}"/>
                  </a:ext>
                </a:extLst>
              </p:cNvPr>
              <p:cNvCxnSpPr/>
              <p:nvPr/>
            </p:nvCxnSpPr>
            <p:spPr>
              <a:xfrm>
                <a:off x="8442959" y="2961461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558B8DDF-8420-CF4F-80DC-A77ACAAA5FD8}"/>
                  </a:ext>
                </a:extLst>
              </p:cNvPr>
              <p:cNvCxnSpPr/>
              <p:nvPr/>
            </p:nvCxnSpPr>
            <p:spPr>
              <a:xfrm>
                <a:off x="8442959" y="3292613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50EE708-0F31-1243-BF65-769B3AC727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64890" y="2961461"/>
                <a:ext cx="0" cy="331152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A802980-295F-C24F-8052-65E25C282A4C}"/>
                </a:ext>
              </a:extLst>
            </p:cNvPr>
            <p:cNvSpPr/>
            <p:nvPr/>
          </p:nvSpPr>
          <p:spPr>
            <a:xfrm>
              <a:off x="11250991" y="2889683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D84FCCB-B14A-8044-9A1A-D41B725D9D8C}"/>
                </a:ext>
              </a:extLst>
            </p:cNvPr>
            <p:cNvSpPr/>
            <p:nvPr/>
          </p:nvSpPr>
          <p:spPr>
            <a:xfrm>
              <a:off x="11510129" y="2889683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1E7274D-FED9-1F4B-822B-DCFBB804C5CD}"/>
              </a:ext>
            </a:extLst>
          </p:cNvPr>
          <p:cNvCxnSpPr>
            <a:cxnSpLocks/>
          </p:cNvCxnSpPr>
          <p:nvPr/>
        </p:nvCxnSpPr>
        <p:spPr>
          <a:xfrm>
            <a:off x="1526684" y="4318362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D67BEBA0-D159-C94C-B5A2-557A64C72F3F}"/>
              </a:ext>
            </a:extLst>
          </p:cNvPr>
          <p:cNvSpPr txBox="1"/>
          <p:nvPr/>
        </p:nvSpPr>
        <p:spPr>
          <a:xfrm>
            <a:off x="4036079" y="3899526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Window size = 3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DBE78FC-FD41-2B48-8016-4C15FE15DBCC}"/>
              </a:ext>
            </a:extLst>
          </p:cNvPr>
          <p:cNvCxnSpPr>
            <a:cxnSpLocks/>
          </p:cNvCxnSpPr>
          <p:nvPr/>
        </p:nvCxnSpPr>
        <p:spPr>
          <a:xfrm flipH="1">
            <a:off x="1526684" y="4858745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C3921CC-7501-F942-9C78-D357F25A95CD}"/>
              </a:ext>
            </a:extLst>
          </p:cNvPr>
          <p:cNvSpPr/>
          <p:nvPr/>
        </p:nvSpPr>
        <p:spPr>
          <a:xfrm>
            <a:off x="5406561" y="4592867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9893A8D-CB8A-1D45-A226-ABE45577D56D}"/>
              </a:ext>
            </a:extLst>
          </p:cNvPr>
          <p:cNvSpPr/>
          <p:nvPr/>
        </p:nvSpPr>
        <p:spPr>
          <a:xfrm>
            <a:off x="5658679" y="4592867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8691CC-E03B-E946-8247-A64B7B9F7878}"/>
              </a:ext>
            </a:extLst>
          </p:cNvPr>
          <p:cNvSpPr/>
          <p:nvPr/>
        </p:nvSpPr>
        <p:spPr>
          <a:xfrm>
            <a:off x="5910798" y="4592867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BDB6F88-A9C6-4F44-8756-C5FACEB139C5}"/>
              </a:ext>
            </a:extLst>
          </p:cNvPr>
          <p:cNvGrpSpPr/>
          <p:nvPr/>
        </p:nvGrpSpPr>
        <p:grpSpPr>
          <a:xfrm>
            <a:off x="9815282" y="5002003"/>
            <a:ext cx="1325286" cy="331152"/>
            <a:chOff x="10252603" y="5041760"/>
            <a:chExt cx="1325286" cy="331152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760A573-2E26-1845-B6AA-28570B2F8460}"/>
                </a:ext>
              </a:extLst>
            </p:cNvPr>
            <p:cNvSpPr/>
            <p:nvPr/>
          </p:nvSpPr>
          <p:spPr>
            <a:xfrm>
              <a:off x="10272976" y="5100656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1475F63-F402-5A4E-A7D6-E462BBF3DD77}"/>
                </a:ext>
              </a:extLst>
            </p:cNvPr>
            <p:cNvSpPr/>
            <p:nvPr/>
          </p:nvSpPr>
          <p:spPr>
            <a:xfrm>
              <a:off x="10532112" y="5100656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6300FF1-CE05-C14E-9C17-19EE9EB9182B}"/>
                </a:ext>
              </a:extLst>
            </p:cNvPr>
            <p:cNvSpPr/>
            <p:nvPr/>
          </p:nvSpPr>
          <p:spPr>
            <a:xfrm>
              <a:off x="10791248" y="5100656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81EAF9C1-4865-7646-9605-7E2E2680A5D1}"/>
                </a:ext>
              </a:extLst>
            </p:cNvPr>
            <p:cNvGrpSpPr/>
            <p:nvPr/>
          </p:nvGrpSpPr>
          <p:grpSpPr>
            <a:xfrm>
              <a:off x="10252603" y="5041760"/>
              <a:ext cx="1325286" cy="331152"/>
              <a:chOff x="8442959" y="2961461"/>
              <a:chExt cx="1021931" cy="331152"/>
            </a:xfrm>
          </p:grpSpPr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4141252A-3C95-8742-9C56-EC0B8A2526EB}"/>
                  </a:ext>
                </a:extLst>
              </p:cNvPr>
              <p:cNvCxnSpPr/>
              <p:nvPr/>
            </p:nvCxnSpPr>
            <p:spPr>
              <a:xfrm>
                <a:off x="8442959" y="2961461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2700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D8BCF4DC-D3CF-334E-BDAE-1013F2A253A4}"/>
                  </a:ext>
                </a:extLst>
              </p:cNvPr>
              <p:cNvCxnSpPr/>
              <p:nvPr/>
            </p:nvCxnSpPr>
            <p:spPr>
              <a:xfrm>
                <a:off x="8442959" y="3292613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2700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ABDD376C-A694-5A44-AD1F-A6613CB876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64890" y="2961461"/>
                <a:ext cx="0" cy="331152"/>
              </a:xfrm>
              <a:prstGeom prst="line">
                <a:avLst/>
              </a:prstGeom>
              <a:solidFill>
                <a:schemeClr val="accent2"/>
              </a:solidFill>
              <a:ln w="12700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4FC4E25-42D5-D249-8293-FCCDFEB8880B}"/>
                </a:ext>
              </a:extLst>
            </p:cNvPr>
            <p:cNvSpPr/>
            <p:nvPr/>
          </p:nvSpPr>
          <p:spPr>
            <a:xfrm>
              <a:off x="11050384" y="5100656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7FD2AC4-B3AB-1E4A-9552-577815497C84}"/>
                </a:ext>
              </a:extLst>
            </p:cNvPr>
            <p:cNvSpPr/>
            <p:nvPr/>
          </p:nvSpPr>
          <p:spPr>
            <a:xfrm>
              <a:off x="11309522" y="5100656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69CB321-CFE4-1742-AED3-01A197E0A4D2}"/>
              </a:ext>
            </a:extLst>
          </p:cNvPr>
          <p:cNvCxnSpPr>
            <a:cxnSpLocks/>
          </p:cNvCxnSpPr>
          <p:nvPr/>
        </p:nvCxnSpPr>
        <p:spPr>
          <a:xfrm>
            <a:off x="1502980" y="6255997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49C50176-F027-694E-AFA5-3E75453D2637}"/>
              </a:ext>
            </a:extLst>
          </p:cNvPr>
          <p:cNvSpPr txBox="1"/>
          <p:nvPr/>
        </p:nvSpPr>
        <p:spPr>
          <a:xfrm>
            <a:off x="4014573" y="5826615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Window size = 2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FE12521-CC6E-7D4E-88B1-F576BF49268D}"/>
              </a:ext>
            </a:extLst>
          </p:cNvPr>
          <p:cNvCxnSpPr>
            <a:cxnSpLocks/>
          </p:cNvCxnSpPr>
          <p:nvPr/>
        </p:nvCxnSpPr>
        <p:spPr>
          <a:xfrm>
            <a:off x="1526684" y="5546525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195DE943-B151-724F-9FEF-37FD8C1DF452}"/>
              </a:ext>
            </a:extLst>
          </p:cNvPr>
          <p:cNvSpPr txBox="1"/>
          <p:nvPr/>
        </p:nvSpPr>
        <p:spPr>
          <a:xfrm>
            <a:off x="4036079" y="512768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Window size = 0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1CAC9B5-BA0B-E148-BABC-FAE445860AD0}"/>
              </a:ext>
            </a:extLst>
          </p:cNvPr>
          <p:cNvGrpSpPr/>
          <p:nvPr/>
        </p:nvGrpSpPr>
        <p:grpSpPr>
          <a:xfrm>
            <a:off x="9829128" y="5747000"/>
            <a:ext cx="1325286" cy="331152"/>
            <a:chOff x="10266449" y="5786757"/>
            <a:chExt cx="1325286" cy="331152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C7F30150-EE76-594D-B8A5-9B8899C8A2EE}"/>
                </a:ext>
              </a:extLst>
            </p:cNvPr>
            <p:cNvSpPr/>
            <p:nvPr/>
          </p:nvSpPr>
          <p:spPr>
            <a:xfrm>
              <a:off x="10286822" y="584565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2892C9F-8605-CE46-971D-BEEF154B65E4}"/>
                </a:ext>
              </a:extLst>
            </p:cNvPr>
            <p:cNvSpPr/>
            <p:nvPr/>
          </p:nvSpPr>
          <p:spPr>
            <a:xfrm>
              <a:off x="10545958" y="584565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9FCDFD4-43B4-5744-A804-581FB03E68C7}"/>
                </a:ext>
              </a:extLst>
            </p:cNvPr>
            <p:cNvSpPr/>
            <p:nvPr/>
          </p:nvSpPr>
          <p:spPr>
            <a:xfrm>
              <a:off x="10805094" y="5845653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22974C6A-D4B5-6D47-B76B-DF3CD8823670}"/>
                </a:ext>
              </a:extLst>
            </p:cNvPr>
            <p:cNvGrpSpPr/>
            <p:nvPr/>
          </p:nvGrpSpPr>
          <p:grpSpPr>
            <a:xfrm>
              <a:off x="10266449" y="5786757"/>
              <a:ext cx="1325286" cy="331152"/>
              <a:chOff x="8442959" y="2961461"/>
              <a:chExt cx="1021931" cy="331152"/>
            </a:xfrm>
          </p:grpSpPr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B6E94A7-DF7C-944C-9E9F-CC7E919440D6}"/>
                  </a:ext>
                </a:extLst>
              </p:cNvPr>
              <p:cNvCxnSpPr/>
              <p:nvPr/>
            </p:nvCxnSpPr>
            <p:spPr>
              <a:xfrm>
                <a:off x="8442959" y="2961461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F82B12C3-FA85-F14E-B73E-EEB244887EFF}"/>
                  </a:ext>
                </a:extLst>
              </p:cNvPr>
              <p:cNvCxnSpPr/>
              <p:nvPr/>
            </p:nvCxnSpPr>
            <p:spPr>
              <a:xfrm>
                <a:off x="8442959" y="3292613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AD312ADD-89CC-9948-A61D-08DE66A0E3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64890" y="2961461"/>
                <a:ext cx="0" cy="331152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96669560-6605-854A-858F-6CA1C8592882}"/>
                </a:ext>
              </a:extLst>
            </p:cNvPr>
            <p:cNvSpPr/>
            <p:nvPr/>
          </p:nvSpPr>
          <p:spPr>
            <a:xfrm>
              <a:off x="11064230" y="5845653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E18233A-C695-FB46-93FB-D161624F1D0A}"/>
                </a:ext>
              </a:extLst>
            </p:cNvPr>
            <p:cNvSpPr/>
            <p:nvPr/>
          </p:nvSpPr>
          <p:spPr>
            <a:xfrm>
              <a:off x="11323368" y="5845653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9BF1922-D5CE-D349-B348-4FF7D4540BDD}"/>
              </a:ext>
            </a:extLst>
          </p:cNvPr>
          <p:cNvSpPr/>
          <p:nvPr/>
        </p:nvSpPr>
        <p:spPr>
          <a:xfrm rot="1080261">
            <a:off x="11261294" y="5886043"/>
            <a:ext cx="198120" cy="213360"/>
          </a:xfrm>
          <a:prstGeom prst="rect">
            <a:avLst/>
          </a:prstGeom>
          <a:solidFill>
            <a:schemeClr val="accent2"/>
          </a:solidFill>
          <a:ln w="12700" cap="rnd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1CFCD5BA-DB0B-5642-A58F-F454A328F1A5}"/>
              </a:ext>
            </a:extLst>
          </p:cNvPr>
          <p:cNvSpPr/>
          <p:nvPr/>
        </p:nvSpPr>
        <p:spPr>
          <a:xfrm rot="1080261">
            <a:off x="11499428" y="5968641"/>
            <a:ext cx="198120" cy="213360"/>
          </a:xfrm>
          <a:prstGeom prst="rect">
            <a:avLst/>
          </a:prstGeom>
          <a:solidFill>
            <a:schemeClr val="accent2"/>
          </a:solidFill>
          <a:ln w="12700" cap="rnd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9F3E8A4-640C-7B4B-9191-0E0AF5F0DADD}"/>
              </a:ext>
            </a:extLst>
          </p:cNvPr>
          <p:cNvSpPr txBox="1"/>
          <p:nvPr/>
        </p:nvSpPr>
        <p:spPr>
          <a:xfrm rot="1087539">
            <a:off x="10984970" y="5728917"/>
            <a:ext cx="1116246" cy="17716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050" dirty="0">
                <a:latin typeface="Avenir Book" panose="02000503020000020003" pitchFamily="2" charset="0"/>
              </a:rPr>
              <a:t>Consumed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DD51E59-2E0B-E54C-9B20-28CFBBC7A47D}"/>
              </a:ext>
            </a:extLst>
          </p:cNvPr>
          <p:cNvSpPr txBox="1"/>
          <p:nvPr/>
        </p:nvSpPr>
        <p:spPr>
          <a:xfrm>
            <a:off x="9764178" y="2900604"/>
            <a:ext cx="1456396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Buffer size 5</a:t>
            </a:r>
          </a:p>
        </p:txBody>
      </p:sp>
    </p:spTree>
    <p:extLst>
      <p:ext uri="{BB962C8B-B14F-4D97-AF65-F5344CB8AC3E}">
        <p14:creationId xmlns:p14="http://schemas.microsoft.com/office/powerpoint/2010/main" val="4188323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4847F2A-A9C2-B049-9A4B-2F2F470C2B4F}"/>
              </a:ext>
            </a:extLst>
          </p:cNvPr>
          <p:cNvSpPr txBox="1"/>
          <p:nvPr/>
        </p:nvSpPr>
        <p:spPr>
          <a:xfrm>
            <a:off x="2613362" y="1070774"/>
            <a:ext cx="8275316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100 Gbps, 5000 km (= 50 </a:t>
            </a:r>
            <a:r>
              <a:rPr lang="en-US" dirty="0" err="1">
                <a:latin typeface="Avenir Book" panose="02000503020000020003" pitchFamily="2" charset="0"/>
              </a:rPr>
              <a:t>ms</a:t>
            </a:r>
            <a:r>
              <a:rPr lang="en-US" dirty="0">
                <a:latin typeface="Avenir Book" panose="02000503020000020003" pitchFamily="2" charset="0"/>
              </a:rPr>
              <a:t> round-trip @ speed of light in fiber)</a:t>
            </a:r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02846977-FCD2-F640-A1E8-ECB6C6CDD6C2}"/>
              </a:ext>
            </a:extLst>
          </p:cNvPr>
          <p:cNvSpPr/>
          <p:nvPr/>
        </p:nvSpPr>
        <p:spPr>
          <a:xfrm rot="5400000">
            <a:off x="2956904" y="4214904"/>
            <a:ext cx="779628" cy="1466718"/>
          </a:xfrm>
          <a:prstGeom prst="parallelogram">
            <a:avLst>
              <a:gd name="adj" fmla="val 18548"/>
            </a:avLst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40286DD-B0CA-AB45-A8CE-42463AA01E0B}"/>
              </a:ext>
            </a:extLst>
          </p:cNvPr>
          <p:cNvGrpSpPr/>
          <p:nvPr/>
        </p:nvGrpSpPr>
        <p:grpSpPr>
          <a:xfrm>
            <a:off x="2613363" y="1348646"/>
            <a:ext cx="8288570" cy="3886358"/>
            <a:chOff x="1513433" y="1351722"/>
            <a:chExt cx="8288570" cy="503679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BA28CA1-0E9C-FA42-8657-9225CF4BA759}"/>
                </a:ext>
              </a:extLst>
            </p:cNvPr>
            <p:cNvCxnSpPr>
              <a:cxnSpLocks/>
            </p:cNvCxnSpPr>
            <p:nvPr/>
          </p:nvCxnSpPr>
          <p:spPr>
            <a:xfrm>
              <a:off x="151343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F8109ED-C5A3-614A-A570-AF2636B24EF3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0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Bandwidth-delay product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3007022-D889-D14C-B72D-C810E4B6F85A}"/>
              </a:ext>
            </a:extLst>
          </p:cNvPr>
          <p:cNvCxnSpPr>
            <a:cxnSpLocks/>
          </p:cNvCxnSpPr>
          <p:nvPr/>
        </p:nvCxnSpPr>
        <p:spPr>
          <a:xfrm flipH="1">
            <a:off x="2626615" y="2281409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A9886BD6-3702-EA4B-81D8-492BF5B94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188" y="1869869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C751B087-5EE9-BF47-BB5A-EB43DCBA2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657" y="1869869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63E8F0-D87F-BE4C-9717-93F0CBC4B2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10194125" y="1638886"/>
            <a:ext cx="1275691" cy="12853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9C20D2-E5D2-6C4C-ABB2-E66ED0FAA58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31374" y="1616842"/>
            <a:ext cx="1146554" cy="114655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BC82D23-CF73-1A4B-821A-E327B17825F1}"/>
              </a:ext>
            </a:extLst>
          </p:cNvPr>
          <p:cNvCxnSpPr>
            <a:cxnSpLocks/>
          </p:cNvCxnSpPr>
          <p:nvPr/>
        </p:nvCxnSpPr>
        <p:spPr>
          <a:xfrm>
            <a:off x="2626614" y="1616842"/>
            <a:ext cx="8275319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13832E-296F-3945-A553-8F1A8AE15414}"/>
              </a:ext>
            </a:extLst>
          </p:cNvPr>
          <p:cNvSpPr/>
          <p:nvPr/>
        </p:nvSpPr>
        <p:spPr>
          <a:xfrm rot="5400000">
            <a:off x="6019514" y="-485764"/>
            <a:ext cx="1463009" cy="8275318"/>
          </a:xfrm>
          <a:prstGeom prst="parallelogram">
            <a:avLst>
              <a:gd name="adj" fmla="val 55429"/>
            </a:avLst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22C8D84-F6E4-E044-AE7F-26A0A864B45B}"/>
              </a:ext>
            </a:extLst>
          </p:cNvPr>
          <p:cNvCxnSpPr>
            <a:cxnSpLocks/>
          </p:cNvCxnSpPr>
          <p:nvPr/>
        </p:nvCxnSpPr>
        <p:spPr>
          <a:xfrm flipV="1">
            <a:off x="2600116" y="3738010"/>
            <a:ext cx="8288562" cy="820526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232F970-44EA-3F4C-90C5-A8384E29E2E2}"/>
              </a:ext>
            </a:extLst>
          </p:cNvPr>
          <p:cNvSpPr txBox="1"/>
          <p:nvPr/>
        </p:nvSpPr>
        <p:spPr>
          <a:xfrm>
            <a:off x="808383" y="5518439"/>
            <a:ext cx="10556292" cy="1146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</a:rPr>
              <a:t>Window size must be ≥ bandwidth * round-trip delay to fully utilize available bandwidth.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In this example window size (= receive buffer size) is 100 MB = 800 Mbit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Only 32% of available bandwidth is used.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F4DCBB-9F17-8E4B-912F-79728EF432FB}"/>
              </a:ext>
            </a:extLst>
          </p:cNvPr>
          <p:cNvCxnSpPr>
            <a:cxnSpLocks/>
          </p:cNvCxnSpPr>
          <p:nvPr/>
        </p:nvCxnSpPr>
        <p:spPr>
          <a:xfrm flipH="1">
            <a:off x="114301" y="2920390"/>
            <a:ext cx="2499058" cy="0"/>
          </a:xfrm>
          <a:prstGeom prst="line">
            <a:avLst/>
          </a:prstGeom>
          <a:ln w="15875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77BF44D-3B45-BB45-ACB3-3FEB91BB3F40}"/>
              </a:ext>
            </a:extLst>
          </p:cNvPr>
          <p:cNvCxnSpPr>
            <a:cxnSpLocks/>
          </p:cNvCxnSpPr>
          <p:nvPr/>
        </p:nvCxnSpPr>
        <p:spPr>
          <a:xfrm flipH="1">
            <a:off x="1636168" y="3574099"/>
            <a:ext cx="963948" cy="0"/>
          </a:xfrm>
          <a:prstGeom prst="line">
            <a:avLst/>
          </a:prstGeom>
          <a:ln w="15875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C3A3E60-525A-4948-9D2F-F1F8B41E3633}"/>
              </a:ext>
            </a:extLst>
          </p:cNvPr>
          <p:cNvCxnSpPr>
            <a:cxnSpLocks/>
          </p:cNvCxnSpPr>
          <p:nvPr/>
        </p:nvCxnSpPr>
        <p:spPr>
          <a:xfrm flipH="1">
            <a:off x="114300" y="4558449"/>
            <a:ext cx="2499059" cy="0"/>
          </a:xfrm>
          <a:prstGeom prst="line">
            <a:avLst/>
          </a:prstGeom>
          <a:ln w="15875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84F5912-50A2-5644-9249-3D5124ECB0C0}"/>
              </a:ext>
            </a:extLst>
          </p:cNvPr>
          <p:cNvCxnSpPr>
            <a:cxnSpLocks/>
          </p:cNvCxnSpPr>
          <p:nvPr/>
        </p:nvCxnSpPr>
        <p:spPr>
          <a:xfrm>
            <a:off x="2478467" y="2920390"/>
            <a:ext cx="0" cy="653709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6D1E343-F7E0-6548-B906-373CF24CD18B}"/>
              </a:ext>
            </a:extLst>
          </p:cNvPr>
          <p:cNvCxnSpPr>
            <a:cxnSpLocks/>
          </p:cNvCxnSpPr>
          <p:nvPr/>
        </p:nvCxnSpPr>
        <p:spPr>
          <a:xfrm>
            <a:off x="251998" y="2920390"/>
            <a:ext cx="0" cy="1638059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94E08D7-87A7-E54E-8D9F-E66D537F8CE6}"/>
              </a:ext>
            </a:extLst>
          </p:cNvPr>
          <p:cNvSpPr txBox="1"/>
          <p:nvPr/>
        </p:nvSpPr>
        <p:spPr>
          <a:xfrm>
            <a:off x="428568" y="2969706"/>
            <a:ext cx="194952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window size 800 Mbit @</a:t>
            </a:r>
          </a:p>
          <a:p>
            <a:pPr algn="r"/>
            <a:r>
              <a:rPr lang="en-US" sz="1400" dirty="0">
                <a:latin typeface="Avenir Book" panose="02000503020000020003" pitchFamily="2" charset="0"/>
              </a:rPr>
              <a:t>100 Gbps = 8 </a:t>
            </a:r>
            <a:r>
              <a:rPr lang="en-US" sz="1400" dirty="0" err="1">
                <a:latin typeface="Avenir Book" panose="02000503020000020003" pitchFamily="2" charset="0"/>
              </a:rPr>
              <a:t>ms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4810505-4514-6E4A-8E07-D687DFB4253D}"/>
              </a:ext>
            </a:extLst>
          </p:cNvPr>
          <p:cNvSpPr txBox="1"/>
          <p:nvPr/>
        </p:nvSpPr>
        <p:spPr>
          <a:xfrm>
            <a:off x="328561" y="3921319"/>
            <a:ext cx="194952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latin typeface="Avenir Book" panose="02000503020000020003" pitchFamily="2" charset="0"/>
              </a:rPr>
              <a:t>Round-trip time 25 </a:t>
            </a:r>
            <a:r>
              <a:rPr lang="en-US" sz="1400" dirty="0" err="1">
                <a:latin typeface="Avenir Book" panose="02000503020000020003" pitchFamily="2" charset="0"/>
              </a:rPr>
              <a:t>ms</a:t>
            </a:r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783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6060219" y="4341338"/>
            <a:ext cx="269092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Congestion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186803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Make sure senders do not produce data faster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than network can carry it.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4BFAF2-BB56-894B-ACCA-39B42F062A1A}"/>
              </a:ext>
            </a:extLst>
          </p:cNvPr>
          <p:cNvCxnSpPr>
            <a:cxnSpLocks/>
          </p:cNvCxnSpPr>
          <p:nvPr/>
        </p:nvCxnSpPr>
        <p:spPr>
          <a:xfrm>
            <a:off x="3449541" y="3748596"/>
            <a:ext cx="2610678" cy="59274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A74B52-5A86-6648-91D8-D50D0973FC3F}"/>
              </a:ext>
            </a:extLst>
          </p:cNvPr>
          <p:cNvCxnSpPr>
            <a:cxnSpLocks/>
          </p:cNvCxnSpPr>
          <p:nvPr/>
        </p:nvCxnSpPr>
        <p:spPr>
          <a:xfrm flipV="1">
            <a:off x="3449541" y="4349524"/>
            <a:ext cx="2710270" cy="63463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312" y="392979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FBB51-30C3-5745-9ECC-29C0370DF1A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60498" y="3125538"/>
            <a:ext cx="1146554" cy="11465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7C2BFA-9A40-6B47-B8A5-24590FEA107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60498" y="4280278"/>
            <a:ext cx="1146554" cy="114655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7AD45A1-4FA6-E34B-86D6-243C0AE997C7}"/>
              </a:ext>
            </a:extLst>
          </p:cNvPr>
          <p:cNvGrpSpPr/>
          <p:nvPr/>
        </p:nvGrpSpPr>
        <p:grpSpPr>
          <a:xfrm rot="935570">
            <a:off x="3087512" y="3205846"/>
            <a:ext cx="2346648" cy="213360"/>
            <a:chOff x="1452985" y="2993385"/>
            <a:chExt cx="2346648" cy="2133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6F6EFC9-A8A6-B243-8C50-FBDD80B853A8}"/>
                </a:ext>
              </a:extLst>
            </p:cNvPr>
            <p:cNvSpPr/>
            <p:nvPr/>
          </p:nvSpPr>
          <p:spPr>
            <a:xfrm>
              <a:off x="1452985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1BF4127-269A-1F41-BA96-0AD4F8ACAA92}"/>
                </a:ext>
              </a:extLst>
            </p:cNvPr>
            <p:cNvSpPr/>
            <p:nvPr/>
          </p:nvSpPr>
          <p:spPr>
            <a:xfrm>
              <a:off x="1721551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163F6C4-7399-704A-ACF8-89C78A86A1C7}"/>
                </a:ext>
              </a:extLst>
            </p:cNvPr>
            <p:cNvSpPr/>
            <p:nvPr/>
          </p:nvSpPr>
          <p:spPr>
            <a:xfrm>
              <a:off x="1990117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252503-7085-7A49-9677-C9BB741FE244}"/>
                </a:ext>
              </a:extLst>
            </p:cNvPr>
            <p:cNvSpPr/>
            <p:nvPr/>
          </p:nvSpPr>
          <p:spPr>
            <a:xfrm>
              <a:off x="2258683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2A4DE3C-B9A3-C240-BAE2-3B4678A20EC7}"/>
                </a:ext>
              </a:extLst>
            </p:cNvPr>
            <p:cNvSpPr/>
            <p:nvPr/>
          </p:nvSpPr>
          <p:spPr>
            <a:xfrm>
              <a:off x="2527249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920049E-60B2-4145-9D62-89002A67F9F7}"/>
                </a:ext>
              </a:extLst>
            </p:cNvPr>
            <p:cNvSpPr/>
            <p:nvPr/>
          </p:nvSpPr>
          <p:spPr>
            <a:xfrm>
              <a:off x="2795815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1E83302-CA1D-A544-9AC7-09D29ECC73A2}"/>
                </a:ext>
              </a:extLst>
            </p:cNvPr>
            <p:cNvSpPr/>
            <p:nvPr/>
          </p:nvSpPr>
          <p:spPr>
            <a:xfrm>
              <a:off x="3064381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B037771-00C7-AE43-81B5-D32838BE3CF1}"/>
                </a:ext>
              </a:extLst>
            </p:cNvPr>
            <p:cNvSpPr/>
            <p:nvPr/>
          </p:nvSpPr>
          <p:spPr>
            <a:xfrm>
              <a:off x="3332947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930C7B-D202-9640-8C26-CBA295F00C8C}"/>
                </a:ext>
              </a:extLst>
            </p:cNvPr>
            <p:cNvSpPr/>
            <p:nvPr/>
          </p:nvSpPr>
          <p:spPr>
            <a:xfrm>
              <a:off x="3601513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556E5D3-2FF9-C747-8540-2C52A7D4877D}"/>
              </a:ext>
            </a:extLst>
          </p:cNvPr>
          <p:cNvGrpSpPr/>
          <p:nvPr/>
        </p:nvGrpSpPr>
        <p:grpSpPr>
          <a:xfrm rot="20428364">
            <a:off x="3070192" y="5456947"/>
            <a:ext cx="2346648" cy="213360"/>
            <a:chOff x="1452985" y="2993385"/>
            <a:chExt cx="2346648" cy="21336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1114998-4B75-9145-866B-22939B28D1E7}"/>
                </a:ext>
              </a:extLst>
            </p:cNvPr>
            <p:cNvSpPr/>
            <p:nvPr/>
          </p:nvSpPr>
          <p:spPr>
            <a:xfrm>
              <a:off x="1452985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6DE9A79-3A07-CE4C-A1A1-9E9051FBFC4E}"/>
                </a:ext>
              </a:extLst>
            </p:cNvPr>
            <p:cNvSpPr/>
            <p:nvPr/>
          </p:nvSpPr>
          <p:spPr>
            <a:xfrm>
              <a:off x="1721551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4FB1C71-AC02-EB4C-934E-303F73DED96E}"/>
                </a:ext>
              </a:extLst>
            </p:cNvPr>
            <p:cNvSpPr/>
            <p:nvPr/>
          </p:nvSpPr>
          <p:spPr>
            <a:xfrm>
              <a:off x="1990117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65EDA1F-0CEE-AF4E-9B8C-8C8FE83A8498}"/>
                </a:ext>
              </a:extLst>
            </p:cNvPr>
            <p:cNvSpPr/>
            <p:nvPr/>
          </p:nvSpPr>
          <p:spPr>
            <a:xfrm>
              <a:off x="2258683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678AFDE-126F-8B40-B79D-D85AD7701D4F}"/>
                </a:ext>
              </a:extLst>
            </p:cNvPr>
            <p:cNvSpPr/>
            <p:nvPr/>
          </p:nvSpPr>
          <p:spPr>
            <a:xfrm>
              <a:off x="2527249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6072468-C878-F840-9245-6CCA857C981B}"/>
                </a:ext>
              </a:extLst>
            </p:cNvPr>
            <p:cNvSpPr/>
            <p:nvPr/>
          </p:nvSpPr>
          <p:spPr>
            <a:xfrm>
              <a:off x="2795815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FF964A-1E75-5444-8B15-824D631DA76C}"/>
                </a:ext>
              </a:extLst>
            </p:cNvPr>
            <p:cNvSpPr/>
            <p:nvPr/>
          </p:nvSpPr>
          <p:spPr>
            <a:xfrm>
              <a:off x="3064381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75A53AB-40B2-944C-9BBB-B5F523025699}"/>
                </a:ext>
              </a:extLst>
            </p:cNvPr>
            <p:cNvSpPr/>
            <p:nvPr/>
          </p:nvSpPr>
          <p:spPr>
            <a:xfrm>
              <a:off x="3332947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96347A8-FD0F-A741-8F6C-9F8CEAA291F2}"/>
                </a:ext>
              </a:extLst>
            </p:cNvPr>
            <p:cNvSpPr/>
            <p:nvPr/>
          </p:nvSpPr>
          <p:spPr>
            <a:xfrm>
              <a:off x="3601513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22694DE8-B53B-5741-B231-2BA419A9A496}"/>
              </a:ext>
            </a:extLst>
          </p:cNvPr>
          <p:cNvSpPr/>
          <p:nvPr/>
        </p:nvSpPr>
        <p:spPr>
          <a:xfrm>
            <a:off x="6024559" y="4947355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56FBBF-92D6-3245-A6A7-BF09A6FA13FB}"/>
              </a:ext>
            </a:extLst>
          </p:cNvPr>
          <p:cNvSpPr/>
          <p:nvPr/>
        </p:nvSpPr>
        <p:spPr>
          <a:xfrm>
            <a:off x="6293125" y="4947355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F0661F7-B336-614A-AE9C-BA0AEFBFFA7B}"/>
              </a:ext>
            </a:extLst>
          </p:cNvPr>
          <p:cNvSpPr/>
          <p:nvPr/>
        </p:nvSpPr>
        <p:spPr>
          <a:xfrm>
            <a:off x="6561691" y="4947355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CDCADA-9513-0B45-907C-F5D62F65F071}"/>
              </a:ext>
            </a:extLst>
          </p:cNvPr>
          <p:cNvSpPr/>
          <p:nvPr/>
        </p:nvSpPr>
        <p:spPr>
          <a:xfrm>
            <a:off x="6830257" y="4947355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1FF5C0E-2487-5C49-9B43-867D899206C8}"/>
              </a:ext>
            </a:extLst>
          </p:cNvPr>
          <p:cNvSpPr/>
          <p:nvPr/>
        </p:nvSpPr>
        <p:spPr>
          <a:xfrm>
            <a:off x="7098823" y="4947355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7E7239F-95B3-4848-B2BE-439086197155}"/>
              </a:ext>
            </a:extLst>
          </p:cNvPr>
          <p:cNvSpPr/>
          <p:nvPr/>
        </p:nvSpPr>
        <p:spPr>
          <a:xfrm>
            <a:off x="7367389" y="4947355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46247F1-BA24-0443-A704-5D6E18126D68}"/>
              </a:ext>
            </a:extLst>
          </p:cNvPr>
          <p:cNvSpPr/>
          <p:nvPr/>
        </p:nvSpPr>
        <p:spPr>
          <a:xfrm>
            <a:off x="7635955" y="4947355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930C52-46A7-E343-BBF7-CFF7FF930972}"/>
              </a:ext>
            </a:extLst>
          </p:cNvPr>
          <p:cNvSpPr/>
          <p:nvPr/>
        </p:nvSpPr>
        <p:spPr>
          <a:xfrm>
            <a:off x="7904521" y="4947355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F6F9799-3F61-9043-929B-4E19982CE925}"/>
              </a:ext>
            </a:extLst>
          </p:cNvPr>
          <p:cNvSpPr/>
          <p:nvPr/>
        </p:nvSpPr>
        <p:spPr>
          <a:xfrm>
            <a:off x="8173087" y="4947355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150F4BB-0A82-D34F-B946-CDE27AC5B71F}"/>
              </a:ext>
            </a:extLst>
          </p:cNvPr>
          <p:cNvGrpSpPr/>
          <p:nvPr/>
        </p:nvGrpSpPr>
        <p:grpSpPr>
          <a:xfrm>
            <a:off x="5981519" y="4894132"/>
            <a:ext cx="816447" cy="331152"/>
            <a:chOff x="8442959" y="2961461"/>
            <a:chExt cx="1021931" cy="331152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D053FE2-B272-584D-8908-7BD42B627674}"/>
                </a:ext>
              </a:extLst>
            </p:cNvPr>
            <p:cNvCxnSpPr/>
            <p:nvPr/>
          </p:nvCxnSpPr>
          <p:spPr>
            <a:xfrm>
              <a:off x="8442959" y="2961461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9B0B744-8E57-4243-8B35-6C19D6E41302}"/>
                </a:ext>
              </a:extLst>
            </p:cNvPr>
            <p:cNvCxnSpPr/>
            <p:nvPr/>
          </p:nvCxnSpPr>
          <p:spPr>
            <a:xfrm>
              <a:off x="8442959" y="3292613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98799F0-734D-E949-A9CF-5CBB338596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4890" y="2961461"/>
              <a:ext cx="0" cy="331152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989761-D889-5D46-A545-6FB9186DB2DB}"/>
              </a:ext>
            </a:extLst>
          </p:cNvPr>
          <p:cNvGrpSpPr/>
          <p:nvPr/>
        </p:nvGrpSpPr>
        <p:grpSpPr>
          <a:xfrm rot="2424025">
            <a:off x="5806540" y="5680372"/>
            <a:ext cx="1003818" cy="213360"/>
            <a:chOff x="4738645" y="5856308"/>
            <a:chExt cx="1003818" cy="21336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254EE1E-377B-8147-91A5-DAFD3DC0BDEC}"/>
                </a:ext>
              </a:extLst>
            </p:cNvPr>
            <p:cNvSpPr/>
            <p:nvPr/>
          </p:nvSpPr>
          <p:spPr>
            <a:xfrm>
              <a:off x="4738645" y="5856308"/>
              <a:ext cx="198120" cy="2133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081DFA1-E61B-F74B-AECD-DF27FC528DE0}"/>
                </a:ext>
              </a:extLst>
            </p:cNvPr>
            <p:cNvSpPr/>
            <p:nvPr/>
          </p:nvSpPr>
          <p:spPr>
            <a:xfrm>
              <a:off x="5007211" y="5856308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583402A-D3F2-C34F-AA13-25FFBB7C5EBA}"/>
                </a:ext>
              </a:extLst>
            </p:cNvPr>
            <p:cNvSpPr/>
            <p:nvPr/>
          </p:nvSpPr>
          <p:spPr>
            <a:xfrm>
              <a:off x="5275777" y="5856308"/>
              <a:ext cx="198120" cy="2133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8E0091B-8F07-9340-ACE0-E5F6640E2BF6}"/>
                </a:ext>
              </a:extLst>
            </p:cNvPr>
            <p:cNvSpPr/>
            <p:nvPr/>
          </p:nvSpPr>
          <p:spPr>
            <a:xfrm>
              <a:off x="5544343" y="5856308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51DFA3D2-5B4F-1843-8BEB-579DE364D081}"/>
              </a:ext>
            </a:extLst>
          </p:cNvPr>
          <p:cNvSpPr txBox="1"/>
          <p:nvPr/>
        </p:nvSpPr>
        <p:spPr>
          <a:xfrm rot="20382732">
            <a:off x="3238333" y="5733699"/>
            <a:ext cx="1678580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Send link-rate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7FCE87E-452F-7849-B418-98EFF28AA0FA}"/>
              </a:ext>
            </a:extLst>
          </p:cNvPr>
          <p:cNvSpPr txBox="1"/>
          <p:nvPr/>
        </p:nvSpPr>
        <p:spPr>
          <a:xfrm rot="1005982">
            <a:off x="3164936" y="2625696"/>
            <a:ext cx="1678580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Send link-rate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9D26C8B-7D57-3D4E-8B92-4D40D5018C21}"/>
              </a:ext>
            </a:extLst>
          </p:cNvPr>
          <p:cNvSpPr txBox="1"/>
          <p:nvPr/>
        </p:nvSpPr>
        <p:spPr>
          <a:xfrm>
            <a:off x="7448422" y="5642521"/>
            <a:ext cx="3608445" cy="88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Try to send 2x link-rate traffic on link.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Transmit buffer overflows.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Drop half of traffic.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4DFF526-8614-6549-8CEE-6945A913DD1D}"/>
              </a:ext>
            </a:extLst>
          </p:cNvPr>
          <p:cNvCxnSpPr>
            <a:cxnSpLocks/>
          </p:cNvCxnSpPr>
          <p:nvPr/>
        </p:nvCxnSpPr>
        <p:spPr>
          <a:xfrm flipH="1" flipV="1">
            <a:off x="6934863" y="5338204"/>
            <a:ext cx="513559" cy="333196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632CD2B-4706-5A44-B498-FA62B7C2C2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8034686" y="3698815"/>
            <a:ext cx="1275691" cy="128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60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Congestion control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Congestion </a:t>
            </a:r>
            <a:r>
              <a:rPr lang="en-US" b="1" dirty="0"/>
              <a:t>avoidance</a:t>
            </a:r>
            <a:r>
              <a:rPr lang="en-US" dirty="0"/>
              <a:t>: avoid congestion in the first place</a:t>
            </a:r>
          </a:p>
          <a:p>
            <a:r>
              <a:rPr lang="en-US" sz="2800" dirty="0"/>
              <a:t>Congestion </a:t>
            </a:r>
            <a:r>
              <a:rPr lang="en-US" sz="2800" b="1" dirty="0"/>
              <a:t>mitigation</a:t>
            </a:r>
            <a:r>
              <a:rPr lang="en-US" sz="2800" dirty="0"/>
              <a:t>: deal with congestion when it does occur</a:t>
            </a:r>
          </a:p>
          <a:p>
            <a:r>
              <a:rPr lang="en-US" dirty="0"/>
              <a:t>Worst case scenario: congestive </a:t>
            </a:r>
            <a:r>
              <a:rPr lang="en-US" b="1" dirty="0"/>
              <a:t>collapse</a:t>
            </a:r>
            <a:endParaRPr lang="en-US" dirty="0"/>
          </a:p>
          <a:p>
            <a:pPr lvl="1"/>
            <a:r>
              <a:rPr lang="en-US" dirty="0"/>
              <a:t>Effective capacity of the network to carry useful traffic drops to zero</a:t>
            </a:r>
          </a:p>
          <a:p>
            <a:pPr lvl="1"/>
            <a:r>
              <a:rPr lang="en-US" dirty="0"/>
              <a:t>Retransmissions due to excessive drops and queueing delays overwhelm network</a:t>
            </a:r>
          </a:p>
          <a:p>
            <a:pPr lvl="1"/>
            <a:r>
              <a:rPr lang="en-US" dirty="0"/>
              <a:t>More likely to happen when capacity is low compared to demand </a:t>
            </a:r>
            <a:br>
              <a:rPr lang="en-US" dirty="0"/>
            </a:br>
            <a:r>
              <a:rPr lang="en-US" dirty="0"/>
              <a:t>(as it will be in early quantum networks!)</a:t>
            </a:r>
          </a:p>
          <a:p>
            <a:pPr lvl="1"/>
            <a:r>
              <a:rPr lang="en-US" dirty="0"/>
              <a:t>This actually happened in the early internet: in 1986 the capacity collapsed from 32 Kbps to 40 </a:t>
            </a:r>
            <a:r>
              <a:rPr lang="en-US"/>
              <a:t>bps (</a:t>
            </a:r>
            <a:r>
              <a:rPr lang="en-US" i="1"/>
              <a:t>not </a:t>
            </a:r>
            <a:r>
              <a:rPr lang="en-US" dirty="0"/>
              <a:t>Kbps)</a:t>
            </a:r>
            <a:br>
              <a:rPr lang="en-US" dirty="0"/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https://blog.acolyer.org/2015/05/21/congestion-avoidance-and-control/</a:t>
            </a:r>
            <a:br>
              <a:rPr lang="en-US" sz="1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https://tools.ietf.org/html/rfc896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65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Congestion avoidance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Congestion avoidance: mechanisms to avoid congestion in the first place</a:t>
            </a:r>
          </a:p>
          <a:p>
            <a:r>
              <a:rPr lang="en-US" dirty="0"/>
              <a:t>General principle: send traffic more slowly when congestion occurs</a:t>
            </a:r>
          </a:p>
          <a:p>
            <a:r>
              <a:rPr lang="en-US" b="1" dirty="0"/>
              <a:t>TCP congestion control</a:t>
            </a:r>
          </a:p>
          <a:p>
            <a:pPr lvl="1"/>
            <a:r>
              <a:rPr lang="en-US" sz="2000" dirty="0"/>
              <a:t>TCP tries to estimate maximum rate before congestion occurs</a:t>
            </a:r>
          </a:p>
          <a:p>
            <a:pPr lvl="1"/>
            <a:r>
              <a:rPr lang="en-US" sz="2000" dirty="0"/>
              <a:t>TCP sender dynamically congestion window based on presence or absence of drops</a:t>
            </a:r>
          </a:p>
          <a:p>
            <a:pPr lvl="1"/>
            <a:r>
              <a:rPr lang="en-US" sz="2000" dirty="0"/>
              <a:t>Extremely difficult to get right: Reno, Vegas, BIC, CUBIC, …. and many more algorithms</a:t>
            </a:r>
          </a:p>
          <a:p>
            <a:pPr lvl="1"/>
            <a:r>
              <a:rPr lang="en-US" sz="2000" dirty="0"/>
              <a:t>Assumes everyone plays fair</a:t>
            </a:r>
          </a:p>
          <a:p>
            <a:r>
              <a:rPr lang="en-US" b="1" dirty="0"/>
              <a:t>Backwards Explicit Congestion Notification (BECN)</a:t>
            </a:r>
          </a:p>
          <a:p>
            <a:pPr lvl="1"/>
            <a:r>
              <a:rPr lang="en-US" sz="2000" dirty="0"/>
              <a:t>Router sends message to source to slow down when it observes congestion</a:t>
            </a:r>
          </a:p>
          <a:p>
            <a:r>
              <a:rPr lang="en-US" b="1" dirty="0"/>
              <a:t>Forward Explicit Congestion Notification (FECN)</a:t>
            </a:r>
          </a:p>
          <a:p>
            <a:pPr lvl="1"/>
            <a:r>
              <a:rPr lang="en-US" sz="2000" dirty="0"/>
              <a:t>Set bits in forwarded IP packet: Congestion Encountered (CE)</a:t>
            </a:r>
          </a:p>
          <a:p>
            <a:pPr lvl="1"/>
            <a:r>
              <a:rPr lang="en-US" sz="2000" dirty="0"/>
              <a:t>Requires cooperation from the transport layer to slow down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79250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Congestion mitigation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Active Queue Management (AQM):</a:t>
            </a:r>
          </a:p>
          <a:p>
            <a:pPr lvl="1"/>
            <a:r>
              <a:rPr lang="en-US" sz="2000" dirty="0"/>
              <a:t>Mechanism for dealing with congestion when it does occur</a:t>
            </a:r>
          </a:p>
          <a:p>
            <a:pPr lvl="1"/>
            <a:r>
              <a:rPr lang="en-US" sz="2000" dirty="0"/>
              <a:t>Queueing only happens if there is contention = congestion</a:t>
            </a:r>
          </a:p>
          <a:p>
            <a:r>
              <a:rPr lang="en-US" dirty="0"/>
              <a:t>Decide which packets are most important</a:t>
            </a:r>
          </a:p>
          <a:p>
            <a:pPr lvl="1"/>
            <a:r>
              <a:rPr lang="en-US" sz="2000" dirty="0"/>
              <a:t>Classification at the edge</a:t>
            </a:r>
          </a:p>
          <a:p>
            <a:pPr lvl="1"/>
            <a:r>
              <a:rPr lang="en-US" sz="2000" dirty="0"/>
              <a:t>Mark classification result into QoS / precedence bits in packet header</a:t>
            </a:r>
          </a:p>
          <a:p>
            <a:r>
              <a:rPr lang="en-US" dirty="0"/>
              <a:t>Decide which packet to service next in the send queue</a:t>
            </a:r>
          </a:p>
          <a:p>
            <a:pPr lvl="1"/>
            <a:r>
              <a:rPr lang="en-US" sz="2000" dirty="0"/>
              <a:t>Hierarchical schedulers</a:t>
            </a:r>
          </a:p>
          <a:p>
            <a:pPr lvl="1"/>
            <a:r>
              <a:rPr lang="en-US" sz="2000" dirty="0"/>
              <a:t>Shapers</a:t>
            </a:r>
          </a:p>
          <a:p>
            <a:r>
              <a:rPr lang="en-US" dirty="0"/>
              <a:t>Decide when to start dropping packets and which packet to drop</a:t>
            </a:r>
          </a:p>
          <a:p>
            <a:pPr lvl="1"/>
            <a:r>
              <a:rPr lang="en-US" sz="2000" dirty="0"/>
              <a:t>Tail-drop</a:t>
            </a:r>
          </a:p>
          <a:p>
            <a:pPr lvl="1"/>
            <a:r>
              <a:rPr lang="en-US" sz="2000" dirty="0"/>
              <a:t>Random Early Drop (RED) </a:t>
            </a:r>
          </a:p>
          <a:p>
            <a:pPr lvl="1"/>
            <a:r>
              <a:rPr lang="en-US" sz="2000" dirty="0"/>
              <a:t>Drop out-of-profile packet before in-profile packets</a:t>
            </a:r>
          </a:p>
        </p:txBody>
      </p:sp>
    </p:spTree>
    <p:extLst>
      <p:ext uri="{BB962C8B-B14F-4D97-AF65-F5344CB8AC3E}">
        <p14:creationId xmlns:p14="http://schemas.microsoft.com/office/powerpoint/2010/main" val="2474271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>
            <a:normAutofit/>
          </a:bodyPr>
          <a:lstStyle/>
          <a:p>
            <a:r>
              <a:rPr lang="en-US"/>
              <a:t>Hierarchical queue scheduler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15413-72A7-4649-BAC2-9FB52C983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512" y="1375409"/>
            <a:ext cx="10197967" cy="49658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006C98-B33C-9B49-B6A1-49998C085B82}"/>
              </a:ext>
            </a:extLst>
          </p:cNvPr>
          <p:cNvSpPr/>
          <p:nvPr/>
        </p:nvSpPr>
        <p:spPr>
          <a:xfrm>
            <a:off x="1560895" y="6395576"/>
            <a:ext cx="8839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Source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https://www.juniper.net/documentation/en_US/junos/information-products/pathway-pages/cos/config-guide-hierarchical-cos.pdf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093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A few true stories…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142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roup 200">
            <a:extLst>
              <a:ext uri="{FF2B5EF4-FFF2-40B4-BE49-F238E27FC236}">
                <a16:creationId xmlns:a16="http://schemas.microsoft.com/office/drawing/2014/main" id="{2DAE9618-604B-BC40-9DAC-82C11438B7DC}"/>
              </a:ext>
            </a:extLst>
          </p:cNvPr>
          <p:cNvGrpSpPr/>
          <p:nvPr/>
        </p:nvGrpSpPr>
        <p:grpSpPr>
          <a:xfrm flipH="1">
            <a:off x="7187412" y="3423157"/>
            <a:ext cx="3167276" cy="2109148"/>
            <a:chOff x="2677795" y="3678435"/>
            <a:chExt cx="3167276" cy="2109148"/>
          </a:xfrm>
        </p:grpSpPr>
        <p:pic>
          <p:nvPicPr>
            <p:cNvPr id="202" name="Picture 201">
              <a:extLst>
                <a:ext uri="{FF2B5EF4-FFF2-40B4-BE49-F238E27FC236}">
                  <a16:creationId xmlns:a16="http://schemas.microsoft.com/office/drawing/2014/main" id="{E555E466-654D-0545-BD8C-DB48B5A67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677795" y="3678435"/>
              <a:ext cx="914012" cy="914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EE8B3D56-22A0-A84F-A2E8-18B06D64B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677795" y="4873571"/>
              <a:ext cx="914012" cy="91401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09294577-F672-B549-A38A-3BB252F2DBF3}"/>
                </a:ext>
              </a:extLst>
            </p:cNvPr>
            <p:cNvCxnSpPr>
              <a:cxnSpLocks/>
            </p:cNvCxnSpPr>
            <p:nvPr/>
          </p:nvCxnSpPr>
          <p:spPr>
            <a:xfrm>
              <a:off x="3618907" y="4196740"/>
              <a:ext cx="2126572" cy="482828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1254B97-BE15-4E44-9419-3259B87228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6749" y="4687755"/>
              <a:ext cx="2218322" cy="519443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4434121" y="4407466"/>
            <a:ext cx="2381092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“Congestion control” in quantum networks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308729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End-points cannot get more end-to-end Bell pairs per second (Bpps) than network can produce them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based on bottleneck link or router.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ACF5E81-FE47-2E49-8C5D-B55A787836D9}"/>
              </a:ext>
            </a:extLst>
          </p:cNvPr>
          <p:cNvGrpSpPr/>
          <p:nvPr/>
        </p:nvGrpSpPr>
        <p:grpSpPr>
          <a:xfrm>
            <a:off x="1366436" y="3406333"/>
            <a:ext cx="3167276" cy="2109148"/>
            <a:chOff x="2677795" y="3678435"/>
            <a:chExt cx="3167276" cy="2109148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0A96B131-6348-EC4F-994B-822D5704C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677795" y="3678435"/>
              <a:ext cx="914012" cy="914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0710C4DE-A7A5-7141-BDB4-39339A300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677795" y="4873571"/>
              <a:ext cx="914012" cy="91401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44BFAF2-BB56-894B-ACCA-39B42F062A1A}"/>
                </a:ext>
              </a:extLst>
            </p:cNvPr>
            <p:cNvCxnSpPr>
              <a:cxnSpLocks/>
            </p:cNvCxnSpPr>
            <p:nvPr/>
          </p:nvCxnSpPr>
          <p:spPr>
            <a:xfrm>
              <a:off x="3618907" y="4196740"/>
              <a:ext cx="2126572" cy="482828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A74B52-5A86-6648-91D8-D50D0973F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6749" y="4687755"/>
              <a:ext cx="2218322" cy="519443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213" y="3995926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BBB59395-9B58-7546-AAB3-D7D52038BE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899" t="20439" r="23904" b="20806"/>
          <a:stretch/>
        </p:blipFill>
        <p:spPr>
          <a:xfrm>
            <a:off x="4801382" y="3795503"/>
            <a:ext cx="256253" cy="283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9088CE8-A418-394D-9A41-33AD8A3B5BE4}"/>
              </a:ext>
            </a:extLst>
          </p:cNvPr>
          <p:cNvGrpSpPr/>
          <p:nvPr/>
        </p:nvGrpSpPr>
        <p:grpSpPr>
          <a:xfrm>
            <a:off x="4822878" y="4684637"/>
            <a:ext cx="2114140" cy="140133"/>
            <a:chOff x="4894559" y="4723425"/>
            <a:chExt cx="2114140" cy="140133"/>
          </a:xfrm>
        </p:grpSpPr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87816B8C-66F2-024B-BAE1-3391F5B7B53C}"/>
                </a:ext>
              </a:extLst>
            </p:cNvPr>
            <p:cNvSpPr/>
            <p:nvPr/>
          </p:nvSpPr>
          <p:spPr>
            <a:xfrm flipV="1">
              <a:off x="501766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BFB443F5-DA6A-5648-8666-D21584EE8C9E}"/>
                </a:ext>
              </a:extLst>
            </p:cNvPr>
            <p:cNvSpPr/>
            <p:nvPr/>
          </p:nvSpPr>
          <p:spPr>
            <a:xfrm>
              <a:off x="5121140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Arc 89">
              <a:extLst>
                <a:ext uri="{FF2B5EF4-FFF2-40B4-BE49-F238E27FC236}">
                  <a16:creationId xmlns:a16="http://schemas.microsoft.com/office/drawing/2014/main" id="{F2D1B4CD-6D06-F446-B74C-ED4F33CCBA93}"/>
                </a:ext>
              </a:extLst>
            </p:cNvPr>
            <p:cNvSpPr/>
            <p:nvPr/>
          </p:nvSpPr>
          <p:spPr>
            <a:xfrm flipV="1">
              <a:off x="522461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Arc 90">
              <a:extLst>
                <a:ext uri="{FF2B5EF4-FFF2-40B4-BE49-F238E27FC236}">
                  <a16:creationId xmlns:a16="http://schemas.microsoft.com/office/drawing/2014/main" id="{FD8E4DB7-AE3D-E040-8598-48FEAB6F314F}"/>
                </a:ext>
              </a:extLst>
            </p:cNvPr>
            <p:cNvSpPr/>
            <p:nvPr/>
          </p:nvSpPr>
          <p:spPr>
            <a:xfrm>
              <a:off x="532809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Arc 91">
              <a:extLst>
                <a:ext uri="{FF2B5EF4-FFF2-40B4-BE49-F238E27FC236}">
                  <a16:creationId xmlns:a16="http://schemas.microsoft.com/office/drawing/2014/main" id="{5CF6BAF2-6B49-E544-AA59-85B122CFE3A4}"/>
                </a:ext>
              </a:extLst>
            </p:cNvPr>
            <p:cNvSpPr/>
            <p:nvPr/>
          </p:nvSpPr>
          <p:spPr>
            <a:xfrm flipV="1">
              <a:off x="543157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Arc 92">
              <a:extLst>
                <a:ext uri="{FF2B5EF4-FFF2-40B4-BE49-F238E27FC236}">
                  <a16:creationId xmlns:a16="http://schemas.microsoft.com/office/drawing/2014/main" id="{1B59087C-14B4-BA43-BB80-E72AFF72AD19}"/>
                </a:ext>
              </a:extLst>
            </p:cNvPr>
            <p:cNvSpPr/>
            <p:nvPr/>
          </p:nvSpPr>
          <p:spPr>
            <a:xfrm>
              <a:off x="553505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Arc 93">
              <a:extLst>
                <a:ext uri="{FF2B5EF4-FFF2-40B4-BE49-F238E27FC236}">
                  <a16:creationId xmlns:a16="http://schemas.microsoft.com/office/drawing/2014/main" id="{DCD5C71F-C60E-E645-92BA-42C969440FA7}"/>
                </a:ext>
              </a:extLst>
            </p:cNvPr>
            <p:cNvSpPr/>
            <p:nvPr/>
          </p:nvSpPr>
          <p:spPr>
            <a:xfrm flipV="1">
              <a:off x="56405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Arc 94">
              <a:extLst>
                <a:ext uri="{FF2B5EF4-FFF2-40B4-BE49-F238E27FC236}">
                  <a16:creationId xmlns:a16="http://schemas.microsoft.com/office/drawing/2014/main" id="{74FE13C8-3909-BC4B-A91B-936551519008}"/>
                </a:ext>
              </a:extLst>
            </p:cNvPr>
            <p:cNvSpPr/>
            <p:nvPr/>
          </p:nvSpPr>
          <p:spPr>
            <a:xfrm>
              <a:off x="574399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Arc 95">
              <a:extLst>
                <a:ext uri="{FF2B5EF4-FFF2-40B4-BE49-F238E27FC236}">
                  <a16:creationId xmlns:a16="http://schemas.microsoft.com/office/drawing/2014/main" id="{196A73AD-917D-0D47-B581-E8420E6D2458}"/>
                </a:ext>
              </a:extLst>
            </p:cNvPr>
            <p:cNvSpPr/>
            <p:nvPr/>
          </p:nvSpPr>
          <p:spPr>
            <a:xfrm flipV="1">
              <a:off x="58474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Arc 96">
              <a:extLst>
                <a:ext uri="{FF2B5EF4-FFF2-40B4-BE49-F238E27FC236}">
                  <a16:creationId xmlns:a16="http://schemas.microsoft.com/office/drawing/2014/main" id="{D1039191-978A-054D-AC0D-E80B7A2024F4}"/>
                </a:ext>
              </a:extLst>
            </p:cNvPr>
            <p:cNvSpPr/>
            <p:nvPr/>
          </p:nvSpPr>
          <p:spPr>
            <a:xfrm>
              <a:off x="59509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Arc 97">
              <a:extLst>
                <a:ext uri="{FF2B5EF4-FFF2-40B4-BE49-F238E27FC236}">
                  <a16:creationId xmlns:a16="http://schemas.microsoft.com/office/drawing/2014/main" id="{23B5D1F4-73A6-0646-B94C-34C63207868D}"/>
                </a:ext>
              </a:extLst>
            </p:cNvPr>
            <p:cNvSpPr/>
            <p:nvPr/>
          </p:nvSpPr>
          <p:spPr>
            <a:xfrm flipV="1">
              <a:off x="60544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Arc 98">
              <a:extLst>
                <a:ext uri="{FF2B5EF4-FFF2-40B4-BE49-F238E27FC236}">
                  <a16:creationId xmlns:a16="http://schemas.microsoft.com/office/drawing/2014/main" id="{5D9DE164-0662-0941-9687-857426A6D01A}"/>
                </a:ext>
              </a:extLst>
            </p:cNvPr>
            <p:cNvSpPr/>
            <p:nvPr/>
          </p:nvSpPr>
          <p:spPr>
            <a:xfrm>
              <a:off x="615790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Arc 99">
              <a:extLst>
                <a:ext uri="{FF2B5EF4-FFF2-40B4-BE49-F238E27FC236}">
                  <a16:creationId xmlns:a16="http://schemas.microsoft.com/office/drawing/2014/main" id="{77B25579-D03F-9345-BFFA-C61570C76D50}"/>
                </a:ext>
              </a:extLst>
            </p:cNvPr>
            <p:cNvSpPr/>
            <p:nvPr/>
          </p:nvSpPr>
          <p:spPr>
            <a:xfrm flipV="1">
              <a:off x="62626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Arc 100">
              <a:extLst>
                <a:ext uri="{FF2B5EF4-FFF2-40B4-BE49-F238E27FC236}">
                  <a16:creationId xmlns:a16="http://schemas.microsoft.com/office/drawing/2014/main" id="{B4593952-65DF-4445-8493-31B0FDE21F97}"/>
                </a:ext>
              </a:extLst>
            </p:cNvPr>
            <p:cNvSpPr/>
            <p:nvPr/>
          </p:nvSpPr>
          <p:spPr>
            <a:xfrm>
              <a:off x="636609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Arc 101">
              <a:extLst>
                <a:ext uri="{FF2B5EF4-FFF2-40B4-BE49-F238E27FC236}">
                  <a16:creationId xmlns:a16="http://schemas.microsoft.com/office/drawing/2014/main" id="{585F80F8-8E32-8C41-BE7E-7409473B35D3}"/>
                </a:ext>
              </a:extLst>
            </p:cNvPr>
            <p:cNvSpPr/>
            <p:nvPr/>
          </p:nvSpPr>
          <p:spPr>
            <a:xfrm flipV="1">
              <a:off x="64695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Arc 102">
              <a:extLst>
                <a:ext uri="{FF2B5EF4-FFF2-40B4-BE49-F238E27FC236}">
                  <a16:creationId xmlns:a16="http://schemas.microsoft.com/office/drawing/2014/main" id="{8B232573-CA92-6942-BF94-312FF0BC82B0}"/>
                </a:ext>
              </a:extLst>
            </p:cNvPr>
            <p:cNvSpPr/>
            <p:nvPr/>
          </p:nvSpPr>
          <p:spPr>
            <a:xfrm>
              <a:off x="65730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Arc 103">
              <a:extLst>
                <a:ext uri="{FF2B5EF4-FFF2-40B4-BE49-F238E27FC236}">
                  <a16:creationId xmlns:a16="http://schemas.microsoft.com/office/drawing/2014/main" id="{29D05CB2-319C-9B46-8E64-963020622BE5}"/>
                </a:ext>
              </a:extLst>
            </p:cNvPr>
            <p:cNvSpPr/>
            <p:nvPr/>
          </p:nvSpPr>
          <p:spPr>
            <a:xfrm flipV="1">
              <a:off x="66765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Arc 104">
              <a:extLst>
                <a:ext uri="{FF2B5EF4-FFF2-40B4-BE49-F238E27FC236}">
                  <a16:creationId xmlns:a16="http://schemas.microsoft.com/office/drawing/2014/main" id="{A8AF65A6-3DE5-BD47-A6E5-BF2C21515C85}"/>
                </a:ext>
              </a:extLst>
            </p:cNvPr>
            <p:cNvSpPr/>
            <p:nvPr/>
          </p:nvSpPr>
          <p:spPr>
            <a:xfrm>
              <a:off x="678000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4F962EE-599A-6C48-B6F9-F4B980929D85}"/>
                </a:ext>
              </a:extLst>
            </p:cNvPr>
            <p:cNvSpPr/>
            <p:nvPr/>
          </p:nvSpPr>
          <p:spPr>
            <a:xfrm>
              <a:off x="4894559" y="473098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BAA53A2-2B6B-4343-9491-A1D5429E8782}"/>
                </a:ext>
              </a:extLst>
            </p:cNvPr>
            <p:cNvSpPr/>
            <p:nvPr/>
          </p:nvSpPr>
          <p:spPr>
            <a:xfrm>
              <a:off x="6885596" y="472342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50C5138-1567-5E4F-96B7-5B59F0A93896}"/>
              </a:ext>
            </a:extLst>
          </p:cNvPr>
          <p:cNvGrpSpPr/>
          <p:nvPr/>
        </p:nvGrpSpPr>
        <p:grpSpPr>
          <a:xfrm rot="20689419">
            <a:off x="2307064" y="5051735"/>
            <a:ext cx="2114140" cy="140133"/>
            <a:chOff x="4894559" y="4723425"/>
            <a:chExt cx="2114140" cy="140133"/>
          </a:xfrm>
        </p:grpSpPr>
        <p:sp>
          <p:nvSpPr>
            <p:cNvPr id="137" name="Arc 136">
              <a:extLst>
                <a:ext uri="{FF2B5EF4-FFF2-40B4-BE49-F238E27FC236}">
                  <a16:creationId xmlns:a16="http://schemas.microsoft.com/office/drawing/2014/main" id="{C6592271-BF4E-A94E-BB64-EDA439C8CFFB}"/>
                </a:ext>
              </a:extLst>
            </p:cNvPr>
            <p:cNvSpPr/>
            <p:nvPr/>
          </p:nvSpPr>
          <p:spPr>
            <a:xfrm flipV="1">
              <a:off x="501766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Arc 137">
              <a:extLst>
                <a:ext uri="{FF2B5EF4-FFF2-40B4-BE49-F238E27FC236}">
                  <a16:creationId xmlns:a16="http://schemas.microsoft.com/office/drawing/2014/main" id="{2C193320-A2BD-1D4C-9266-1DDDD4B27B49}"/>
                </a:ext>
              </a:extLst>
            </p:cNvPr>
            <p:cNvSpPr/>
            <p:nvPr/>
          </p:nvSpPr>
          <p:spPr>
            <a:xfrm>
              <a:off x="5121140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Arc 138">
              <a:extLst>
                <a:ext uri="{FF2B5EF4-FFF2-40B4-BE49-F238E27FC236}">
                  <a16:creationId xmlns:a16="http://schemas.microsoft.com/office/drawing/2014/main" id="{66158A24-A0E6-E941-8D76-5A7DF98B9602}"/>
                </a:ext>
              </a:extLst>
            </p:cNvPr>
            <p:cNvSpPr/>
            <p:nvPr/>
          </p:nvSpPr>
          <p:spPr>
            <a:xfrm flipV="1">
              <a:off x="522461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Arc 139">
              <a:extLst>
                <a:ext uri="{FF2B5EF4-FFF2-40B4-BE49-F238E27FC236}">
                  <a16:creationId xmlns:a16="http://schemas.microsoft.com/office/drawing/2014/main" id="{DE2A5381-42F1-FE4F-83AC-C60DF26683F3}"/>
                </a:ext>
              </a:extLst>
            </p:cNvPr>
            <p:cNvSpPr/>
            <p:nvPr/>
          </p:nvSpPr>
          <p:spPr>
            <a:xfrm>
              <a:off x="532809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Arc 140">
              <a:extLst>
                <a:ext uri="{FF2B5EF4-FFF2-40B4-BE49-F238E27FC236}">
                  <a16:creationId xmlns:a16="http://schemas.microsoft.com/office/drawing/2014/main" id="{16B653F4-A723-D148-93BD-FADA6CD168FA}"/>
                </a:ext>
              </a:extLst>
            </p:cNvPr>
            <p:cNvSpPr/>
            <p:nvPr/>
          </p:nvSpPr>
          <p:spPr>
            <a:xfrm flipV="1">
              <a:off x="543157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Arc 141">
              <a:extLst>
                <a:ext uri="{FF2B5EF4-FFF2-40B4-BE49-F238E27FC236}">
                  <a16:creationId xmlns:a16="http://schemas.microsoft.com/office/drawing/2014/main" id="{83483049-F826-1D43-94A4-F6A1FB5B3817}"/>
                </a:ext>
              </a:extLst>
            </p:cNvPr>
            <p:cNvSpPr/>
            <p:nvPr/>
          </p:nvSpPr>
          <p:spPr>
            <a:xfrm>
              <a:off x="553505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Arc 142">
              <a:extLst>
                <a:ext uri="{FF2B5EF4-FFF2-40B4-BE49-F238E27FC236}">
                  <a16:creationId xmlns:a16="http://schemas.microsoft.com/office/drawing/2014/main" id="{DEA84289-DEDF-F645-B9FE-F4A5E0E18E3C}"/>
                </a:ext>
              </a:extLst>
            </p:cNvPr>
            <p:cNvSpPr/>
            <p:nvPr/>
          </p:nvSpPr>
          <p:spPr>
            <a:xfrm flipV="1">
              <a:off x="56405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Arc 143">
              <a:extLst>
                <a:ext uri="{FF2B5EF4-FFF2-40B4-BE49-F238E27FC236}">
                  <a16:creationId xmlns:a16="http://schemas.microsoft.com/office/drawing/2014/main" id="{EA84B444-57DA-6C42-8690-28F05554C78F}"/>
                </a:ext>
              </a:extLst>
            </p:cNvPr>
            <p:cNvSpPr/>
            <p:nvPr/>
          </p:nvSpPr>
          <p:spPr>
            <a:xfrm>
              <a:off x="574399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Arc 144">
              <a:extLst>
                <a:ext uri="{FF2B5EF4-FFF2-40B4-BE49-F238E27FC236}">
                  <a16:creationId xmlns:a16="http://schemas.microsoft.com/office/drawing/2014/main" id="{E656B69E-5A11-9841-8432-F2045836709F}"/>
                </a:ext>
              </a:extLst>
            </p:cNvPr>
            <p:cNvSpPr/>
            <p:nvPr/>
          </p:nvSpPr>
          <p:spPr>
            <a:xfrm flipV="1">
              <a:off x="58474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Arc 145">
              <a:extLst>
                <a:ext uri="{FF2B5EF4-FFF2-40B4-BE49-F238E27FC236}">
                  <a16:creationId xmlns:a16="http://schemas.microsoft.com/office/drawing/2014/main" id="{D8C294F8-5F3F-264F-9CCC-B44E6910F158}"/>
                </a:ext>
              </a:extLst>
            </p:cNvPr>
            <p:cNvSpPr/>
            <p:nvPr/>
          </p:nvSpPr>
          <p:spPr>
            <a:xfrm>
              <a:off x="59509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Arc 146">
              <a:extLst>
                <a:ext uri="{FF2B5EF4-FFF2-40B4-BE49-F238E27FC236}">
                  <a16:creationId xmlns:a16="http://schemas.microsoft.com/office/drawing/2014/main" id="{D38809AA-4756-BC4A-A147-4F7535445B0D}"/>
                </a:ext>
              </a:extLst>
            </p:cNvPr>
            <p:cNvSpPr/>
            <p:nvPr/>
          </p:nvSpPr>
          <p:spPr>
            <a:xfrm flipV="1">
              <a:off x="60544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Arc 147">
              <a:extLst>
                <a:ext uri="{FF2B5EF4-FFF2-40B4-BE49-F238E27FC236}">
                  <a16:creationId xmlns:a16="http://schemas.microsoft.com/office/drawing/2014/main" id="{541E92E0-C37F-C446-B7AE-7234B89ABB03}"/>
                </a:ext>
              </a:extLst>
            </p:cNvPr>
            <p:cNvSpPr/>
            <p:nvPr/>
          </p:nvSpPr>
          <p:spPr>
            <a:xfrm>
              <a:off x="615790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Arc 148">
              <a:extLst>
                <a:ext uri="{FF2B5EF4-FFF2-40B4-BE49-F238E27FC236}">
                  <a16:creationId xmlns:a16="http://schemas.microsoft.com/office/drawing/2014/main" id="{1C9FFB29-E302-0943-BC4D-D6FD76BC53EF}"/>
                </a:ext>
              </a:extLst>
            </p:cNvPr>
            <p:cNvSpPr/>
            <p:nvPr/>
          </p:nvSpPr>
          <p:spPr>
            <a:xfrm flipV="1">
              <a:off x="62626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Arc 149">
              <a:extLst>
                <a:ext uri="{FF2B5EF4-FFF2-40B4-BE49-F238E27FC236}">
                  <a16:creationId xmlns:a16="http://schemas.microsoft.com/office/drawing/2014/main" id="{4CB74AB6-E7F2-8A4D-B696-9EBACCC01AA4}"/>
                </a:ext>
              </a:extLst>
            </p:cNvPr>
            <p:cNvSpPr/>
            <p:nvPr/>
          </p:nvSpPr>
          <p:spPr>
            <a:xfrm>
              <a:off x="636609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Arc 150">
              <a:extLst>
                <a:ext uri="{FF2B5EF4-FFF2-40B4-BE49-F238E27FC236}">
                  <a16:creationId xmlns:a16="http://schemas.microsoft.com/office/drawing/2014/main" id="{3F3FBF0C-451C-2C4E-91DE-5B413EBE3012}"/>
                </a:ext>
              </a:extLst>
            </p:cNvPr>
            <p:cNvSpPr/>
            <p:nvPr/>
          </p:nvSpPr>
          <p:spPr>
            <a:xfrm flipV="1">
              <a:off x="64695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Arc 151">
              <a:extLst>
                <a:ext uri="{FF2B5EF4-FFF2-40B4-BE49-F238E27FC236}">
                  <a16:creationId xmlns:a16="http://schemas.microsoft.com/office/drawing/2014/main" id="{17E70A72-037F-DC47-B2D7-A4031EF30073}"/>
                </a:ext>
              </a:extLst>
            </p:cNvPr>
            <p:cNvSpPr/>
            <p:nvPr/>
          </p:nvSpPr>
          <p:spPr>
            <a:xfrm>
              <a:off x="65730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Arc 152">
              <a:extLst>
                <a:ext uri="{FF2B5EF4-FFF2-40B4-BE49-F238E27FC236}">
                  <a16:creationId xmlns:a16="http://schemas.microsoft.com/office/drawing/2014/main" id="{2537B17E-9ECB-6E41-922B-F6A50076D925}"/>
                </a:ext>
              </a:extLst>
            </p:cNvPr>
            <p:cNvSpPr/>
            <p:nvPr/>
          </p:nvSpPr>
          <p:spPr>
            <a:xfrm flipV="1">
              <a:off x="66765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Arc 153">
              <a:extLst>
                <a:ext uri="{FF2B5EF4-FFF2-40B4-BE49-F238E27FC236}">
                  <a16:creationId xmlns:a16="http://schemas.microsoft.com/office/drawing/2014/main" id="{9C138A62-99CB-5546-87A6-C41B60FF1539}"/>
                </a:ext>
              </a:extLst>
            </p:cNvPr>
            <p:cNvSpPr/>
            <p:nvPr/>
          </p:nvSpPr>
          <p:spPr>
            <a:xfrm>
              <a:off x="678000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242A02E3-F80D-8B49-958E-7E258B832AB0}"/>
                </a:ext>
              </a:extLst>
            </p:cNvPr>
            <p:cNvSpPr/>
            <p:nvPr/>
          </p:nvSpPr>
          <p:spPr>
            <a:xfrm>
              <a:off x="4894559" y="473098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5576B43-8AAC-1748-A23B-CBFB03E9BAB2}"/>
                </a:ext>
              </a:extLst>
            </p:cNvPr>
            <p:cNvSpPr/>
            <p:nvPr/>
          </p:nvSpPr>
          <p:spPr>
            <a:xfrm>
              <a:off x="6885596" y="472342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F778B36D-39AF-BB47-827C-4D8E5551110B}"/>
              </a:ext>
            </a:extLst>
          </p:cNvPr>
          <p:cNvGrpSpPr/>
          <p:nvPr/>
        </p:nvGrpSpPr>
        <p:grpSpPr>
          <a:xfrm rot="782274">
            <a:off x="2245709" y="3668432"/>
            <a:ext cx="2114140" cy="140133"/>
            <a:chOff x="4894559" y="4723425"/>
            <a:chExt cx="2114140" cy="140133"/>
          </a:xfrm>
        </p:grpSpPr>
        <p:sp>
          <p:nvSpPr>
            <p:cNvPr id="158" name="Arc 157">
              <a:extLst>
                <a:ext uri="{FF2B5EF4-FFF2-40B4-BE49-F238E27FC236}">
                  <a16:creationId xmlns:a16="http://schemas.microsoft.com/office/drawing/2014/main" id="{693995A4-B9C9-9746-8A34-25AD666C6F3B}"/>
                </a:ext>
              </a:extLst>
            </p:cNvPr>
            <p:cNvSpPr/>
            <p:nvPr/>
          </p:nvSpPr>
          <p:spPr>
            <a:xfrm flipV="1">
              <a:off x="501766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Arc 158">
              <a:extLst>
                <a:ext uri="{FF2B5EF4-FFF2-40B4-BE49-F238E27FC236}">
                  <a16:creationId xmlns:a16="http://schemas.microsoft.com/office/drawing/2014/main" id="{F5EB386D-3777-3243-85D0-2E8C9C33A8EA}"/>
                </a:ext>
              </a:extLst>
            </p:cNvPr>
            <p:cNvSpPr/>
            <p:nvPr/>
          </p:nvSpPr>
          <p:spPr>
            <a:xfrm>
              <a:off x="5121140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Arc 159">
              <a:extLst>
                <a:ext uri="{FF2B5EF4-FFF2-40B4-BE49-F238E27FC236}">
                  <a16:creationId xmlns:a16="http://schemas.microsoft.com/office/drawing/2014/main" id="{4D10C7C9-A2A7-E04D-8A35-EC473C32540F}"/>
                </a:ext>
              </a:extLst>
            </p:cNvPr>
            <p:cNvSpPr/>
            <p:nvPr/>
          </p:nvSpPr>
          <p:spPr>
            <a:xfrm flipV="1">
              <a:off x="522461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Arc 160">
              <a:extLst>
                <a:ext uri="{FF2B5EF4-FFF2-40B4-BE49-F238E27FC236}">
                  <a16:creationId xmlns:a16="http://schemas.microsoft.com/office/drawing/2014/main" id="{4FAA7D62-3807-BC46-9D9B-71267D506F4E}"/>
                </a:ext>
              </a:extLst>
            </p:cNvPr>
            <p:cNvSpPr/>
            <p:nvPr/>
          </p:nvSpPr>
          <p:spPr>
            <a:xfrm>
              <a:off x="532809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Arc 161">
              <a:extLst>
                <a:ext uri="{FF2B5EF4-FFF2-40B4-BE49-F238E27FC236}">
                  <a16:creationId xmlns:a16="http://schemas.microsoft.com/office/drawing/2014/main" id="{FCF0AC17-606F-3140-AE19-B6194CCCD74A}"/>
                </a:ext>
              </a:extLst>
            </p:cNvPr>
            <p:cNvSpPr/>
            <p:nvPr/>
          </p:nvSpPr>
          <p:spPr>
            <a:xfrm flipV="1">
              <a:off x="543157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Arc 162">
              <a:extLst>
                <a:ext uri="{FF2B5EF4-FFF2-40B4-BE49-F238E27FC236}">
                  <a16:creationId xmlns:a16="http://schemas.microsoft.com/office/drawing/2014/main" id="{27F1F0CA-5E41-6640-A0BB-75FDFFCFDFBA}"/>
                </a:ext>
              </a:extLst>
            </p:cNvPr>
            <p:cNvSpPr/>
            <p:nvPr/>
          </p:nvSpPr>
          <p:spPr>
            <a:xfrm>
              <a:off x="553505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Arc 163">
              <a:extLst>
                <a:ext uri="{FF2B5EF4-FFF2-40B4-BE49-F238E27FC236}">
                  <a16:creationId xmlns:a16="http://schemas.microsoft.com/office/drawing/2014/main" id="{04C0EA78-19F8-DE4D-B697-7676A47DB569}"/>
                </a:ext>
              </a:extLst>
            </p:cNvPr>
            <p:cNvSpPr/>
            <p:nvPr/>
          </p:nvSpPr>
          <p:spPr>
            <a:xfrm flipV="1">
              <a:off x="56405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Arc 164">
              <a:extLst>
                <a:ext uri="{FF2B5EF4-FFF2-40B4-BE49-F238E27FC236}">
                  <a16:creationId xmlns:a16="http://schemas.microsoft.com/office/drawing/2014/main" id="{35320623-C00E-C84B-B097-7E43C90B25B7}"/>
                </a:ext>
              </a:extLst>
            </p:cNvPr>
            <p:cNvSpPr/>
            <p:nvPr/>
          </p:nvSpPr>
          <p:spPr>
            <a:xfrm>
              <a:off x="574399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Arc 165">
              <a:extLst>
                <a:ext uri="{FF2B5EF4-FFF2-40B4-BE49-F238E27FC236}">
                  <a16:creationId xmlns:a16="http://schemas.microsoft.com/office/drawing/2014/main" id="{F92671F2-E77E-9541-94EB-634E16B66C6E}"/>
                </a:ext>
              </a:extLst>
            </p:cNvPr>
            <p:cNvSpPr/>
            <p:nvPr/>
          </p:nvSpPr>
          <p:spPr>
            <a:xfrm flipV="1">
              <a:off x="58474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Arc 166">
              <a:extLst>
                <a:ext uri="{FF2B5EF4-FFF2-40B4-BE49-F238E27FC236}">
                  <a16:creationId xmlns:a16="http://schemas.microsoft.com/office/drawing/2014/main" id="{F21FBD5E-4435-EE46-AE19-DE0C5483A57D}"/>
                </a:ext>
              </a:extLst>
            </p:cNvPr>
            <p:cNvSpPr/>
            <p:nvPr/>
          </p:nvSpPr>
          <p:spPr>
            <a:xfrm>
              <a:off x="59509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Arc 167">
              <a:extLst>
                <a:ext uri="{FF2B5EF4-FFF2-40B4-BE49-F238E27FC236}">
                  <a16:creationId xmlns:a16="http://schemas.microsoft.com/office/drawing/2014/main" id="{0DF37065-083B-9D4C-87FC-5CD7EF645A10}"/>
                </a:ext>
              </a:extLst>
            </p:cNvPr>
            <p:cNvSpPr/>
            <p:nvPr/>
          </p:nvSpPr>
          <p:spPr>
            <a:xfrm flipV="1">
              <a:off x="60544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Arc 168">
              <a:extLst>
                <a:ext uri="{FF2B5EF4-FFF2-40B4-BE49-F238E27FC236}">
                  <a16:creationId xmlns:a16="http://schemas.microsoft.com/office/drawing/2014/main" id="{AF70BE82-8272-8449-8813-D30DD6BC651B}"/>
                </a:ext>
              </a:extLst>
            </p:cNvPr>
            <p:cNvSpPr/>
            <p:nvPr/>
          </p:nvSpPr>
          <p:spPr>
            <a:xfrm>
              <a:off x="615790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0" name="Arc 169">
              <a:extLst>
                <a:ext uri="{FF2B5EF4-FFF2-40B4-BE49-F238E27FC236}">
                  <a16:creationId xmlns:a16="http://schemas.microsoft.com/office/drawing/2014/main" id="{0738E2D7-FA03-394E-B6A5-880CB2C80788}"/>
                </a:ext>
              </a:extLst>
            </p:cNvPr>
            <p:cNvSpPr/>
            <p:nvPr/>
          </p:nvSpPr>
          <p:spPr>
            <a:xfrm flipV="1">
              <a:off x="62626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1" name="Arc 170">
              <a:extLst>
                <a:ext uri="{FF2B5EF4-FFF2-40B4-BE49-F238E27FC236}">
                  <a16:creationId xmlns:a16="http://schemas.microsoft.com/office/drawing/2014/main" id="{AF9341DB-00B4-E64D-B3D8-F20309449B45}"/>
                </a:ext>
              </a:extLst>
            </p:cNvPr>
            <p:cNvSpPr/>
            <p:nvPr/>
          </p:nvSpPr>
          <p:spPr>
            <a:xfrm>
              <a:off x="636609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Arc 171">
              <a:extLst>
                <a:ext uri="{FF2B5EF4-FFF2-40B4-BE49-F238E27FC236}">
                  <a16:creationId xmlns:a16="http://schemas.microsoft.com/office/drawing/2014/main" id="{5BCBF6EC-2528-AA4B-8AE7-161424E91BE5}"/>
                </a:ext>
              </a:extLst>
            </p:cNvPr>
            <p:cNvSpPr/>
            <p:nvPr/>
          </p:nvSpPr>
          <p:spPr>
            <a:xfrm flipV="1">
              <a:off x="64695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3" name="Arc 172">
              <a:extLst>
                <a:ext uri="{FF2B5EF4-FFF2-40B4-BE49-F238E27FC236}">
                  <a16:creationId xmlns:a16="http://schemas.microsoft.com/office/drawing/2014/main" id="{6D259BCC-BA38-A943-B2DE-2331F2DFA4D2}"/>
                </a:ext>
              </a:extLst>
            </p:cNvPr>
            <p:cNvSpPr/>
            <p:nvPr/>
          </p:nvSpPr>
          <p:spPr>
            <a:xfrm>
              <a:off x="65730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4" name="Arc 173">
              <a:extLst>
                <a:ext uri="{FF2B5EF4-FFF2-40B4-BE49-F238E27FC236}">
                  <a16:creationId xmlns:a16="http://schemas.microsoft.com/office/drawing/2014/main" id="{8CA370E7-4546-A947-AAF1-0992A56E7DF0}"/>
                </a:ext>
              </a:extLst>
            </p:cNvPr>
            <p:cNvSpPr/>
            <p:nvPr/>
          </p:nvSpPr>
          <p:spPr>
            <a:xfrm flipV="1">
              <a:off x="66765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Arc 174">
              <a:extLst>
                <a:ext uri="{FF2B5EF4-FFF2-40B4-BE49-F238E27FC236}">
                  <a16:creationId xmlns:a16="http://schemas.microsoft.com/office/drawing/2014/main" id="{4AD2C361-D3F7-1E49-9120-F16DF6932FBE}"/>
                </a:ext>
              </a:extLst>
            </p:cNvPr>
            <p:cNvSpPr/>
            <p:nvPr/>
          </p:nvSpPr>
          <p:spPr>
            <a:xfrm>
              <a:off x="678000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F7B45ECD-AB6A-4D45-A564-14BA6A69D0E1}"/>
                </a:ext>
              </a:extLst>
            </p:cNvPr>
            <p:cNvSpPr/>
            <p:nvPr/>
          </p:nvSpPr>
          <p:spPr>
            <a:xfrm>
              <a:off x="4894559" y="473098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931D7EFE-C2B0-6B4A-BCCF-3D6785D3D45C}"/>
                </a:ext>
              </a:extLst>
            </p:cNvPr>
            <p:cNvSpPr/>
            <p:nvPr/>
          </p:nvSpPr>
          <p:spPr>
            <a:xfrm>
              <a:off x="6885596" y="472342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9" name="Picture 18" descr="Mplain">
            <a:extLst>
              <a:ext uri="{FF2B5EF4-FFF2-40B4-BE49-F238E27FC236}">
                <a16:creationId xmlns:a16="http://schemas.microsoft.com/office/drawing/2014/main" id="{4A91217F-06DC-E943-96DB-C59685B87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343" y="3995926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0" name="Picture 199">
            <a:extLst>
              <a:ext uri="{FF2B5EF4-FFF2-40B4-BE49-F238E27FC236}">
                <a16:creationId xmlns:a16="http://schemas.microsoft.com/office/drawing/2014/main" id="{D7B8D85C-797B-B64B-B74B-B435986450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899" t="20439" r="23904" b="20806"/>
          <a:stretch/>
        </p:blipFill>
        <p:spPr>
          <a:xfrm>
            <a:off x="7569555" y="3833116"/>
            <a:ext cx="256253" cy="283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Group 205">
            <a:extLst>
              <a:ext uri="{FF2B5EF4-FFF2-40B4-BE49-F238E27FC236}">
                <a16:creationId xmlns:a16="http://schemas.microsoft.com/office/drawing/2014/main" id="{191D88B6-FBB0-FB45-A02D-B4C72ED781D3}"/>
              </a:ext>
            </a:extLst>
          </p:cNvPr>
          <p:cNvGrpSpPr/>
          <p:nvPr/>
        </p:nvGrpSpPr>
        <p:grpSpPr>
          <a:xfrm rot="782274">
            <a:off x="7354484" y="4897142"/>
            <a:ext cx="2114140" cy="140133"/>
            <a:chOff x="4894559" y="4723425"/>
            <a:chExt cx="2114140" cy="140133"/>
          </a:xfrm>
        </p:grpSpPr>
        <p:sp>
          <p:nvSpPr>
            <p:cNvPr id="207" name="Arc 206">
              <a:extLst>
                <a:ext uri="{FF2B5EF4-FFF2-40B4-BE49-F238E27FC236}">
                  <a16:creationId xmlns:a16="http://schemas.microsoft.com/office/drawing/2014/main" id="{05546290-1BA4-2A4F-9BA4-394CD41E26C2}"/>
                </a:ext>
              </a:extLst>
            </p:cNvPr>
            <p:cNvSpPr/>
            <p:nvPr/>
          </p:nvSpPr>
          <p:spPr>
            <a:xfrm flipV="1">
              <a:off x="501766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Arc 207">
              <a:extLst>
                <a:ext uri="{FF2B5EF4-FFF2-40B4-BE49-F238E27FC236}">
                  <a16:creationId xmlns:a16="http://schemas.microsoft.com/office/drawing/2014/main" id="{4B597D0D-4B37-D74B-A882-3BE451A6B334}"/>
                </a:ext>
              </a:extLst>
            </p:cNvPr>
            <p:cNvSpPr/>
            <p:nvPr/>
          </p:nvSpPr>
          <p:spPr>
            <a:xfrm>
              <a:off x="5121140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" name="Arc 208">
              <a:extLst>
                <a:ext uri="{FF2B5EF4-FFF2-40B4-BE49-F238E27FC236}">
                  <a16:creationId xmlns:a16="http://schemas.microsoft.com/office/drawing/2014/main" id="{4CE6809E-5AC6-464C-945E-C4CC114120F0}"/>
                </a:ext>
              </a:extLst>
            </p:cNvPr>
            <p:cNvSpPr/>
            <p:nvPr/>
          </p:nvSpPr>
          <p:spPr>
            <a:xfrm flipV="1">
              <a:off x="522461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0" name="Arc 209">
              <a:extLst>
                <a:ext uri="{FF2B5EF4-FFF2-40B4-BE49-F238E27FC236}">
                  <a16:creationId xmlns:a16="http://schemas.microsoft.com/office/drawing/2014/main" id="{0FABFDD5-AA10-B841-B255-1AE9712524F2}"/>
                </a:ext>
              </a:extLst>
            </p:cNvPr>
            <p:cNvSpPr/>
            <p:nvPr/>
          </p:nvSpPr>
          <p:spPr>
            <a:xfrm>
              <a:off x="532809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1" name="Arc 210">
              <a:extLst>
                <a:ext uri="{FF2B5EF4-FFF2-40B4-BE49-F238E27FC236}">
                  <a16:creationId xmlns:a16="http://schemas.microsoft.com/office/drawing/2014/main" id="{CC5CB960-779E-D349-896D-8D9B2A81F3B8}"/>
                </a:ext>
              </a:extLst>
            </p:cNvPr>
            <p:cNvSpPr/>
            <p:nvPr/>
          </p:nvSpPr>
          <p:spPr>
            <a:xfrm flipV="1">
              <a:off x="543157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Arc 211">
              <a:extLst>
                <a:ext uri="{FF2B5EF4-FFF2-40B4-BE49-F238E27FC236}">
                  <a16:creationId xmlns:a16="http://schemas.microsoft.com/office/drawing/2014/main" id="{BE474397-3E2B-444F-AC8C-34C86A3EADD8}"/>
                </a:ext>
              </a:extLst>
            </p:cNvPr>
            <p:cNvSpPr/>
            <p:nvPr/>
          </p:nvSpPr>
          <p:spPr>
            <a:xfrm>
              <a:off x="553505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Arc 212">
              <a:extLst>
                <a:ext uri="{FF2B5EF4-FFF2-40B4-BE49-F238E27FC236}">
                  <a16:creationId xmlns:a16="http://schemas.microsoft.com/office/drawing/2014/main" id="{482289C4-8AFC-4B41-96BE-6AE1A05EBFF2}"/>
                </a:ext>
              </a:extLst>
            </p:cNvPr>
            <p:cNvSpPr/>
            <p:nvPr/>
          </p:nvSpPr>
          <p:spPr>
            <a:xfrm flipV="1">
              <a:off x="56405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Arc 213">
              <a:extLst>
                <a:ext uri="{FF2B5EF4-FFF2-40B4-BE49-F238E27FC236}">
                  <a16:creationId xmlns:a16="http://schemas.microsoft.com/office/drawing/2014/main" id="{642B6A0F-AB21-E24A-A6BF-5F6AA6F4F72A}"/>
                </a:ext>
              </a:extLst>
            </p:cNvPr>
            <p:cNvSpPr/>
            <p:nvPr/>
          </p:nvSpPr>
          <p:spPr>
            <a:xfrm>
              <a:off x="574399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5" name="Arc 214">
              <a:extLst>
                <a:ext uri="{FF2B5EF4-FFF2-40B4-BE49-F238E27FC236}">
                  <a16:creationId xmlns:a16="http://schemas.microsoft.com/office/drawing/2014/main" id="{298B132F-436A-CB4C-8046-047E4E98DC90}"/>
                </a:ext>
              </a:extLst>
            </p:cNvPr>
            <p:cNvSpPr/>
            <p:nvPr/>
          </p:nvSpPr>
          <p:spPr>
            <a:xfrm flipV="1">
              <a:off x="58474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6" name="Arc 215">
              <a:extLst>
                <a:ext uri="{FF2B5EF4-FFF2-40B4-BE49-F238E27FC236}">
                  <a16:creationId xmlns:a16="http://schemas.microsoft.com/office/drawing/2014/main" id="{EFE18EE7-E284-174C-BB82-AC36F60B6311}"/>
                </a:ext>
              </a:extLst>
            </p:cNvPr>
            <p:cNvSpPr/>
            <p:nvPr/>
          </p:nvSpPr>
          <p:spPr>
            <a:xfrm>
              <a:off x="59509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7" name="Arc 216">
              <a:extLst>
                <a:ext uri="{FF2B5EF4-FFF2-40B4-BE49-F238E27FC236}">
                  <a16:creationId xmlns:a16="http://schemas.microsoft.com/office/drawing/2014/main" id="{4D57F299-A112-614C-91F2-884B148D7145}"/>
                </a:ext>
              </a:extLst>
            </p:cNvPr>
            <p:cNvSpPr/>
            <p:nvPr/>
          </p:nvSpPr>
          <p:spPr>
            <a:xfrm flipV="1">
              <a:off x="60544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8" name="Arc 217">
              <a:extLst>
                <a:ext uri="{FF2B5EF4-FFF2-40B4-BE49-F238E27FC236}">
                  <a16:creationId xmlns:a16="http://schemas.microsoft.com/office/drawing/2014/main" id="{9530A631-C4B2-C54D-80FF-68E21CA4AC41}"/>
                </a:ext>
              </a:extLst>
            </p:cNvPr>
            <p:cNvSpPr/>
            <p:nvPr/>
          </p:nvSpPr>
          <p:spPr>
            <a:xfrm>
              <a:off x="615790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9" name="Arc 218">
              <a:extLst>
                <a:ext uri="{FF2B5EF4-FFF2-40B4-BE49-F238E27FC236}">
                  <a16:creationId xmlns:a16="http://schemas.microsoft.com/office/drawing/2014/main" id="{7684CA19-56FC-CF4D-BA85-DB400754013F}"/>
                </a:ext>
              </a:extLst>
            </p:cNvPr>
            <p:cNvSpPr/>
            <p:nvPr/>
          </p:nvSpPr>
          <p:spPr>
            <a:xfrm flipV="1">
              <a:off x="62626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0" name="Arc 219">
              <a:extLst>
                <a:ext uri="{FF2B5EF4-FFF2-40B4-BE49-F238E27FC236}">
                  <a16:creationId xmlns:a16="http://schemas.microsoft.com/office/drawing/2014/main" id="{5A01CFB4-7815-0144-B9D5-D929B74EDB15}"/>
                </a:ext>
              </a:extLst>
            </p:cNvPr>
            <p:cNvSpPr/>
            <p:nvPr/>
          </p:nvSpPr>
          <p:spPr>
            <a:xfrm>
              <a:off x="636609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1" name="Arc 220">
              <a:extLst>
                <a:ext uri="{FF2B5EF4-FFF2-40B4-BE49-F238E27FC236}">
                  <a16:creationId xmlns:a16="http://schemas.microsoft.com/office/drawing/2014/main" id="{3139B1A7-EA73-5F4E-AD3D-6268C325956A}"/>
                </a:ext>
              </a:extLst>
            </p:cNvPr>
            <p:cNvSpPr/>
            <p:nvPr/>
          </p:nvSpPr>
          <p:spPr>
            <a:xfrm flipV="1">
              <a:off x="64695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Arc 221">
              <a:extLst>
                <a:ext uri="{FF2B5EF4-FFF2-40B4-BE49-F238E27FC236}">
                  <a16:creationId xmlns:a16="http://schemas.microsoft.com/office/drawing/2014/main" id="{EF2FF0F7-012F-AE47-B69B-3A7A43A4B97E}"/>
                </a:ext>
              </a:extLst>
            </p:cNvPr>
            <p:cNvSpPr/>
            <p:nvPr/>
          </p:nvSpPr>
          <p:spPr>
            <a:xfrm>
              <a:off x="65730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3" name="Arc 222">
              <a:extLst>
                <a:ext uri="{FF2B5EF4-FFF2-40B4-BE49-F238E27FC236}">
                  <a16:creationId xmlns:a16="http://schemas.microsoft.com/office/drawing/2014/main" id="{FB6B8D2C-EBB7-BD45-8866-3FFC7FB18D70}"/>
                </a:ext>
              </a:extLst>
            </p:cNvPr>
            <p:cNvSpPr/>
            <p:nvPr/>
          </p:nvSpPr>
          <p:spPr>
            <a:xfrm flipV="1">
              <a:off x="66765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Arc 223">
              <a:extLst>
                <a:ext uri="{FF2B5EF4-FFF2-40B4-BE49-F238E27FC236}">
                  <a16:creationId xmlns:a16="http://schemas.microsoft.com/office/drawing/2014/main" id="{5BE6EB5A-9FC3-8140-BC1B-FBA94AA647E7}"/>
                </a:ext>
              </a:extLst>
            </p:cNvPr>
            <p:cNvSpPr/>
            <p:nvPr/>
          </p:nvSpPr>
          <p:spPr>
            <a:xfrm>
              <a:off x="678000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FE58768D-4E7B-5546-82CC-619BDE8FE84E}"/>
                </a:ext>
              </a:extLst>
            </p:cNvPr>
            <p:cNvSpPr/>
            <p:nvPr/>
          </p:nvSpPr>
          <p:spPr>
            <a:xfrm>
              <a:off x="4894559" y="473098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519D0353-7DB8-1149-9586-22E2EA7EB623}"/>
                </a:ext>
              </a:extLst>
            </p:cNvPr>
            <p:cNvSpPr/>
            <p:nvPr/>
          </p:nvSpPr>
          <p:spPr>
            <a:xfrm>
              <a:off x="6885596" y="472342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9C959B0B-F248-734C-989E-2FC4E10BCB24}"/>
              </a:ext>
            </a:extLst>
          </p:cNvPr>
          <p:cNvGrpSpPr/>
          <p:nvPr/>
        </p:nvGrpSpPr>
        <p:grpSpPr>
          <a:xfrm rot="20819194">
            <a:off x="7489147" y="3846688"/>
            <a:ext cx="2114140" cy="140133"/>
            <a:chOff x="4894559" y="4723425"/>
            <a:chExt cx="2114140" cy="140133"/>
          </a:xfrm>
        </p:grpSpPr>
        <p:sp>
          <p:nvSpPr>
            <p:cNvPr id="228" name="Arc 227">
              <a:extLst>
                <a:ext uri="{FF2B5EF4-FFF2-40B4-BE49-F238E27FC236}">
                  <a16:creationId xmlns:a16="http://schemas.microsoft.com/office/drawing/2014/main" id="{3189FECD-C68C-F344-8247-737EB2F3A4A2}"/>
                </a:ext>
              </a:extLst>
            </p:cNvPr>
            <p:cNvSpPr/>
            <p:nvPr/>
          </p:nvSpPr>
          <p:spPr>
            <a:xfrm flipV="1">
              <a:off x="501766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9" name="Arc 228">
              <a:extLst>
                <a:ext uri="{FF2B5EF4-FFF2-40B4-BE49-F238E27FC236}">
                  <a16:creationId xmlns:a16="http://schemas.microsoft.com/office/drawing/2014/main" id="{7B8129A7-CA99-1340-B683-1E2EF5316C85}"/>
                </a:ext>
              </a:extLst>
            </p:cNvPr>
            <p:cNvSpPr/>
            <p:nvPr/>
          </p:nvSpPr>
          <p:spPr>
            <a:xfrm>
              <a:off x="5121140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0" name="Arc 229">
              <a:extLst>
                <a:ext uri="{FF2B5EF4-FFF2-40B4-BE49-F238E27FC236}">
                  <a16:creationId xmlns:a16="http://schemas.microsoft.com/office/drawing/2014/main" id="{DC37C92E-9950-C747-9CB8-BBAF3183002A}"/>
                </a:ext>
              </a:extLst>
            </p:cNvPr>
            <p:cNvSpPr/>
            <p:nvPr/>
          </p:nvSpPr>
          <p:spPr>
            <a:xfrm flipV="1">
              <a:off x="522461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1" name="Arc 230">
              <a:extLst>
                <a:ext uri="{FF2B5EF4-FFF2-40B4-BE49-F238E27FC236}">
                  <a16:creationId xmlns:a16="http://schemas.microsoft.com/office/drawing/2014/main" id="{9B4CC130-16E6-3F44-ADA9-F98D2F185182}"/>
                </a:ext>
              </a:extLst>
            </p:cNvPr>
            <p:cNvSpPr/>
            <p:nvPr/>
          </p:nvSpPr>
          <p:spPr>
            <a:xfrm>
              <a:off x="532809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2" name="Arc 231">
              <a:extLst>
                <a:ext uri="{FF2B5EF4-FFF2-40B4-BE49-F238E27FC236}">
                  <a16:creationId xmlns:a16="http://schemas.microsoft.com/office/drawing/2014/main" id="{D5197C48-4CEE-8449-9646-23AA73C5519B}"/>
                </a:ext>
              </a:extLst>
            </p:cNvPr>
            <p:cNvSpPr/>
            <p:nvPr/>
          </p:nvSpPr>
          <p:spPr>
            <a:xfrm flipV="1">
              <a:off x="543157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3" name="Arc 232">
              <a:extLst>
                <a:ext uri="{FF2B5EF4-FFF2-40B4-BE49-F238E27FC236}">
                  <a16:creationId xmlns:a16="http://schemas.microsoft.com/office/drawing/2014/main" id="{AB9B2515-A000-F54E-BE88-32CAB4BEC57A}"/>
                </a:ext>
              </a:extLst>
            </p:cNvPr>
            <p:cNvSpPr/>
            <p:nvPr/>
          </p:nvSpPr>
          <p:spPr>
            <a:xfrm>
              <a:off x="553505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4" name="Arc 233">
              <a:extLst>
                <a:ext uri="{FF2B5EF4-FFF2-40B4-BE49-F238E27FC236}">
                  <a16:creationId xmlns:a16="http://schemas.microsoft.com/office/drawing/2014/main" id="{B5E26134-A236-8144-AAF0-C11205713588}"/>
                </a:ext>
              </a:extLst>
            </p:cNvPr>
            <p:cNvSpPr/>
            <p:nvPr/>
          </p:nvSpPr>
          <p:spPr>
            <a:xfrm flipV="1">
              <a:off x="56405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5" name="Arc 234">
              <a:extLst>
                <a:ext uri="{FF2B5EF4-FFF2-40B4-BE49-F238E27FC236}">
                  <a16:creationId xmlns:a16="http://schemas.microsoft.com/office/drawing/2014/main" id="{3C8C10D5-0BF1-2D46-BF78-14A25ADDDC2F}"/>
                </a:ext>
              </a:extLst>
            </p:cNvPr>
            <p:cNvSpPr/>
            <p:nvPr/>
          </p:nvSpPr>
          <p:spPr>
            <a:xfrm>
              <a:off x="574399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6" name="Arc 235">
              <a:extLst>
                <a:ext uri="{FF2B5EF4-FFF2-40B4-BE49-F238E27FC236}">
                  <a16:creationId xmlns:a16="http://schemas.microsoft.com/office/drawing/2014/main" id="{12C04FC6-9A77-A740-8CF1-41864241D80F}"/>
                </a:ext>
              </a:extLst>
            </p:cNvPr>
            <p:cNvSpPr/>
            <p:nvPr/>
          </p:nvSpPr>
          <p:spPr>
            <a:xfrm flipV="1">
              <a:off x="58474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7" name="Arc 236">
              <a:extLst>
                <a:ext uri="{FF2B5EF4-FFF2-40B4-BE49-F238E27FC236}">
                  <a16:creationId xmlns:a16="http://schemas.microsoft.com/office/drawing/2014/main" id="{04ABD3BA-B447-3040-BDF1-DE5A7F389B93}"/>
                </a:ext>
              </a:extLst>
            </p:cNvPr>
            <p:cNvSpPr/>
            <p:nvPr/>
          </p:nvSpPr>
          <p:spPr>
            <a:xfrm>
              <a:off x="59509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8" name="Arc 237">
              <a:extLst>
                <a:ext uri="{FF2B5EF4-FFF2-40B4-BE49-F238E27FC236}">
                  <a16:creationId xmlns:a16="http://schemas.microsoft.com/office/drawing/2014/main" id="{15016DD5-5B37-1C4D-B0E1-03900C828287}"/>
                </a:ext>
              </a:extLst>
            </p:cNvPr>
            <p:cNvSpPr/>
            <p:nvPr/>
          </p:nvSpPr>
          <p:spPr>
            <a:xfrm flipV="1">
              <a:off x="60544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Arc 238">
              <a:extLst>
                <a:ext uri="{FF2B5EF4-FFF2-40B4-BE49-F238E27FC236}">
                  <a16:creationId xmlns:a16="http://schemas.microsoft.com/office/drawing/2014/main" id="{1448E8C2-F972-9549-B88F-4F551AC4214A}"/>
                </a:ext>
              </a:extLst>
            </p:cNvPr>
            <p:cNvSpPr/>
            <p:nvPr/>
          </p:nvSpPr>
          <p:spPr>
            <a:xfrm>
              <a:off x="615790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0" name="Arc 239">
              <a:extLst>
                <a:ext uri="{FF2B5EF4-FFF2-40B4-BE49-F238E27FC236}">
                  <a16:creationId xmlns:a16="http://schemas.microsoft.com/office/drawing/2014/main" id="{43F7C8DA-BB40-A545-BD75-9884CDC68F21}"/>
                </a:ext>
              </a:extLst>
            </p:cNvPr>
            <p:cNvSpPr/>
            <p:nvPr/>
          </p:nvSpPr>
          <p:spPr>
            <a:xfrm flipV="1">
              <a:off x="62626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1" name="Arc 240">
              <a:extLst>
                <a:ext uri="{FF2B5EF4-FFF2-40B4-BE49-F238E27FC236}">
                  <a16:creationId xmlns:a16="http://schemas.microsoft.com/office/drawing/2014/main" id="{C63B25DD-B5AD-264E-9B7A-69ECE5051FC3}"/>
                </a:ext>
              </a:extLst>
            </p:cNvPr>
            <p:cNvSpPr/>
            <p:nvPr/>
          </p:nvSpPr>
          <p:spPr>
            <a:xfrm>
              <a:off x="636609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2" name="Arc 241">
              <a:extLst>
                <a:ext uri="{FF2B5EF4-FFF2-40B4-BE49-F238E27FC236}">
                  <a16:creationId xmlns:a16="http://schemas.microsoft.com/office/drawing/2014/main" id="{E6280315-BD5C-AF4D-81B8-D17089382F5A}"/>
                </a:ext>
              </a:extLst>
            </p:cNvPr>
            <p:cNvSpPr/>
            <p:nvPr/>
          </p:nvSpPr>
          <p:spPr>
            <a:xfrm flipV="1">
              <a:off x="64695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3" name="Arc 242">
              <a:extLst>
                <a:ext uri="{FF2B5EF4-FFF2-40B4-BE49-F238E27FC236}">
                  <a16:creationId xmlns:a16="http://schemas.microsoft.com/office/drawing/2014/main" id="{3B927FCB-A48C-D34F-A8B0-D8ABCFF8F334}"/>
                </a:ext>
              </a:extLst>
            </p:cNvPr>
            <p:cNvSpPr/>
            <p:nvPr/>
          </p:nvSpPr>
          <p:spPr>
            <a:xfrm>
              <a:off x="65730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4" name="Arc 243">
              <a:extLst>
                <a:ext uri="{FF2B5EF4-FFF2-40B4-BE49-F238E27FC236}">
                  <a16:creationId xmlns:a16="http://schemas.microsoft.com/office/drawing/2014/main" id="{336E98D4-BF39-0741-BD3A-607D91ED0081}"/>
                </a:ext>
              </a:extLst>
            </p:cNvPr>
            <p:cNvSpPr/>
            <p:nvPr/>
          </p:nvSpPr>
          <p:spPr>
            <a:xfrm flipV="1">
              <a:off x="66765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5" name="Arc 244">
              <a:extLst>
                <a:ext uri="{FF2B5EF4-FFF2-40B4-BE49-F238E27FC236}">
                  <a16:creationId xmlns:a16="http://schemas.microsoft.com/office/drawing/2014/main" id="{AD94DDEC-F2C4-CD46-8BFC-8DE029645F58}"/>
                </a:ext>
              </a:extLst>
            </p:cNvPr>
            <p:cNvSpPr/>
            <p:nvPr/>
          </p:nvSpPr>
          <p:spPr>
            <a:xfrm>
              <a:off x="678000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DBE17123-8DB9-0042-87E8-C4ED483A61FC}"/>
                </a:ext>
              </a:extLst>
            </p:cNvPr>
            <p:cNvSpPr/>
            <p:nvPr/>
          </p:nvSpPr>
          <p:spPr>
            <a:xfrm>
              <a:off x="4894559" y="473098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59312AF3-99A1-FF48-8925-8A5105832354}"/>
                </a:ext>
              </a:extLst>
            </p:cNvPr>
            <p:cNvSpPr/>
            <p:nvPr/>
          </p:nvSpPr>
          <p:spPr>
            <a:xfrm>
              <a:off x="6885596" y="472342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41983CD-F2E7-7740-8131-6EF31053ACFB}"/>
              </a:ext>
            </a:extLst>
          </p:cNvPr>
          <p:cNvGrpSpPr/>
          <p:nvPr/>
        </p:nvGrpSpPr>
        <p:grpSpPr>
          <a:xfrm>
            <a:off x="2139204" y="3174507"/>
            <a:ext cx="7506216" cy="132573"/>
            <a:chOff x="2298532" y="3479162"/>
            <a:chExt cx="7506216" cy="132573"/>
          </a:xfrm>
        </p:grpSpPr>
        <p:sp>
          <p:nvSpPr>
            <p:cNvPr id="249" name="Arc 248">
              <a:extLst>
                <a:ext uri="{FF2B5EF4-FFF2-40B4-BE49-F238E27FC236}">
                  <a16:creationId xmlns:a16="http://schemas.microsoft.com/office/drawing/2014/main" id="{7467CB97-BF29-AE42-AD55-3ABB5A3EBFF0}"/>
                </a:ext>
              </a:extLst>
            </p:cNvPr>
            <p:cNvSpPr/>
            <p:nvPr/>
          </p:nvSpPr>
          <p:spPr>
            <a:xfrm flipV="1">
              <a:off x="242163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0" name="Arc 249">
              <a:extLst>
                <a:ext uri="{FF2B5EF4-FFF2-40B4-BE49-F238E27FC236}">
                  <a16:creationId xmlns:a16="http://schemas.microsoft.com/office/drawing/2014/main" id="{FE7EFC88-0AAB-7A40-B177-9BE3885840FF}"/>
                </a:ext>
              </a:extLst>
            </p:cNvPr>
            <p:cNvSpPr/>
            <p:nvPr/>
          </p:nvSpPr>
          <p:spPr>
            <a:xfrm>
              <a:off x="2525113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1" name="Arc 250">
              <a:extLst>
                <a:ext uri="{FF2B5EF4-FFF2-40B4-BE49-F238E27FC236}">
                  <a16:creationId xmlns:a16="http://schemas.microsoft.com/office/drawing/2014/main" id="{FD02C93B-55CA-A549-8717-BA61903FF646}"/>
                </a:ext>
              </a:extLst>
            </p:cNvPr>
            <p:cNvSpPr/>
            <p:nvPr/>
          </p:nvSpPr>
          <p:spPr>
            <a:xfrm flipV="1">
              <a:off x="262859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2" name="Arc 251">
              <a:extLst>
                <a:ext uri="{FF2B5EF4-FFF2-40B4-BE49-F238E27FC236}">
                  <a16:creationId xmlns:a16="http://schemas.microsoft.com/office/drawing/2014/main" id="{6D8C9D7D-036B-A147-A33C-BD3DFF298603}"/>
                </a:ext>
              </a:extLst>
            </p:cNvPr>
            <p:cNvSpPr/>
            <p:nvPr/>
          </p:nvSpPr>
          <p:spPr>
            <a:xfrm>
              <a:off x="2732068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3" name="Arc 252">
              <a:extLst>
                <a:ext uri="{FF2B5EF4-FFF2-40B4-BE49-F238E27FC236}">
                  <a16:creationId xmlns:a16="http://schemas.microsoft.com/office/drawing/2014/main" id="{B5B5F171-5FBF-4447-AC2E-5C27DA13A1B9}"/>
                </a:ext>
              </a:extLst>
            </p:cNvPr>
            <p:cNvSpPr/>
            <p:nvPr/>
          </p:nvSpPr>
          <p:spPr>
            <a:xfrm flipV="1">
              <a:off x="283554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4" name="Arc 253">
              <a:extLst>
                <a:ext uri="{FF2B5EF4-FFF2-40B4-BE49-F238E27FC236}">
                  <a16:creationId xmlns:a16="http://schemas.microsoft.com/office/drawing/2014/main" id="{EB7332D3-64D7-EA44-A1C5-628D983A8F6F}"/>
                </a:ext>
              </a:extLst>
            </p:cNvPr>
            <p:cNvSpPr/>
            <p:nvPr/>
          </p:nvSpPr>
          <p:spPr>
            <a:xfrm>
              <a:off x="293902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5" name="Arc 254">
              <a:extLst>
                <a:ext uri="{FF2B5EF4-FFF2-40B4-BE49-F238E27FC236}">
                  <a16:creationId xmlns:a16="http://schemas.microsoft.com/office/drawing/2014/main" id="{A761E788-3023-4C42-8554-118FA3E48B9C}"/>
                </a:ext>
              </a:extLst>
            </p:cNvPr>
            <p:cNvSpPr/>
            <p:nvPr/>
          </p:nvSpPr>
          <p:spPr>
            <a:xfrm flipV="1">
              <a:off x="304448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6" name="Arc 255">
              <a:extLst>
                <a:ext uri="{FF2B5EF4-FFF2-40B4-BE49-F238E27FC236}">
                  <a16:creationId xmlns:a16="http://schemas.microsoft.com/office/drawing/2014/main" id="{6E8D96D7-8BBE-BC46-B0C4-616860114CDB}"/>
                </a:ext>
              </a:extLst>
            </p:cNvPr>
            <p:cNvSpPr/>
            <p:nvPr/>
          </p:nvSpPr>
          <p:spPr>
            <a:xfrm>
              <a:off x="314796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7" name="Arc 256">
              <a:extLst>
                <a:ext uri="{FF2B5EF4-FFF2-40B4-BE49-F238E27FC236}">
                  <a16:creationId xmlns:a16="http://schemas.microsoft.com/office/drawing/2014/main" id="{764B70AC-5F09-5E47-89F8-9CF0BA74F6FA}"/>
                </a:ext>
              </a:extLst>
            </p:cNvPr>
            <p:cNvSpPr/>
            <p:nvPr/>
          </p:nvSpPr>
          <p:spPr>
            <a:xfrm flipV="1">
              <a:off x="325144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8" name="Arc 257">
              <a:extLst>
                <a:ext uri="{FF2B5EF4-FFF2-40B4-BE49-F238E27FC236}">
                  <a16:creationId xmlns:a16="http://schemas.microsoft.com/office/drawing/2014/main" id="{A0E849F9-C0F8-5743-969B-8DEB1579AA9C}"/>
                </a:ext>
              </a:extLst>
            </p:cNvPr>
            <p:cNvSpPr/>
            <p:nvPr/>
          </p:nvSpPr>
          <p:spPr>
            <a:xfrm>
              <a:off x="335492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9" name="Arc 258">
              <a:extLst>
                <a:ext uri="{FF2B5EF4-FFF2-40B4-BE49-F238E27FC236}">
                  <a16:creationId xmlns:a16="http://schemas.microsoft.com/office/drawing/2014/main" id="{39759148-8CC7-884C-B823-E50F6D2960EB}"/>
                </a:ext>
              </a:extLst>
            </p:cNvPr>
            <p:cNvSpPr/>
            <p:nvPr/>
          </p:nvSpPr>
          <p:spPr>
            <a:xfrm flipV="1">
              <a:off x="3458398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0" name="Arc 259">
              <a:extLst>
                <a:ext uri="{FF2B5EF4-FFF2-40B4-BE49-F238E27FC236}">
                  <a16:creationId xmlns:a16="http://schemas.microsoft.com/office/drawing/2014/main" id="{2C9F0C7E-7A00-8145-927A-1B51CCAD0C4C}"/>
                </a:ext>
              </a:extLst>
            </p:cNvPr>
            <p:cNvSpPr/>
            <p:nvPr/>
          </p:nvSpPr>
          <p:spPr>
            <a:xfrm>
              <a:off x="356187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1" name="Arc 260">
              <a:extLst>
                <a:ext uri="{FF2B5EF4-FFF2-40B4-BE49-F238E27FC236}">
                  <a16:creationId xmlns:a16="http://schemas.microsoft.com/office/drawing/2014/main" id="{16A21FE1-1527-9646-8026-CB08ECE2C3BE}"/>
                </a:ext>
              </a:extLst>
            </p:cNvPr>
            <p:cNvSpPr/>
            <p:nvPr/>
          </p:nvSpPr>
          <p:spPr>
            <a:xfrm flipV="1">
              <a:off x="366658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2" name="Arc 261">
              <a:extLst>
                <a:ext uri="{FF2B5EF4-FFF2-40B4-BE49-F238E27FC236}">
                  <a16:creationId xmlns:a16="http://schemas.microsoft.com/office/drawing/2014/main" id="{979F900F-A114-7040-9B0C-6BDEBB6C568F}"/>
                </a:ext>
              </a:extLst>
            </p:cNvPr>
            <p:cNvSpPr/>
            <p:nvPr/>
          </p:nvSpPr>
          <p:spPr>
            <a:xfrm>
              <a:off x="377006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3" name="Arc 262">
              <a:extLst>
                <a:ext uri="{FF2B5EF4-FFF2-40B4-BE49-F238E27FC236}">
                  <a16:creationId xmlns:a16="http://schemas.microsoft.com/office/drawing/2014/main" id="{D2388BF0-F296-D643-A4E6-19AFB30A867C}"/>
                </a:ext>
              </a:extLst>
            </p:cNvPr>
            <p:cNvSpPr/>
            <p:nvPr/>
          </p:nvSpPr>
          <p:spPr>
            <a:xfrm flipV="1">
              <a:off x="387354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4" name="Arc 263">
              <a:extLst>
                <a:ext uri="{FF2B5EF4-FFF2-40B4-BE49-F238E27FC236}">
                  <a16:creationId xmlns:a16="http://schemas.microsoft.com/office/drawing/2014/main" id="{CEFCE7D5-7096-B947-8F41-D224C1D1F27D}"/>
                </a:ext>
              </a:extLst>
            </p:cNvPr>
            <p:cNvSpPr/>
            <p:nvPr/>
          </p:nvSpPr>
          <p:spPr>
            <a:xfrm>
              <a:off x="397702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5" name="Arc 264">
              <a:extLst>
                <a:ext uri="{FF2B5EF4-FFF2-40B4-BE49-F238E27FC236}">
                  <a16:creationId xmlns:a16="http://schemas.microsoft.com/office/drawing/2014/main" id="{31C226B9-4BD7-CA4F-8B4C-5285B268EC62}"/>
                </a:ext>
              </a:extLst>
            </p:cNvPr>
            <p:cNvSpPr/>
            <p:nvPr/>
          </p:nvSpPr>
          <p:spPr>
            <a:xfrm flipV="1">
              <a:off x="4080498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6" name="Arc 265">
              <a:extLst>
                <a:ext uri="{FF2B5EF4-FFF2-40B4-BE49-F238E27FC236}">
                  <a16:creationId xmlns:a16="http://schemas.microsoft.com/office/drawing/2014/main" id="{EA794890-A691-B547-87AE-B03904BFAE40}"/>
                </a:ext>
              </a:extLst>
            </p:cNvPr>
            <p:cNvSpPr/>
            <p:nvPr/>
          </p:nvSpPr>
          <p:spPr>
            <a:xfrm>
              <a:off x="418397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583AC898-098D-5A41-9519-C3FE1C8BB97E}"/>
                </a:ext>
              </a:extLst>
            </p:cNvPr>
            <p:cNvSpPr/>
            <p:nvPr/>
          </p:nvSpPr>
          <p:spPr>
            <a:xfrm>
              <a:off x="2298532" y="3479162"/>
              <a:ext cx="123103" cy="13257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244E264C-31D4-FF46-9055-D849FE321715}"/>
                </a:ext>
              </a:extLst>
            </p:cNvPr>
            <p:cNvSpPr/>
            <p:nvPr/>
          </p:nvSpPr>
          <p:spPr>
            <a:xfrm>
              <a:off x="9681645" y="3479162"/>
              <a:ext cx="123103" cy="13257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Arc 291">
              <a:extLst>
                <a:ext uri="{FF2B5EF4-FFF2-40B4-BE49-F238E27FC236}">
                  <a16:creationId xmlns:a16="http://schemas.microsoft.com/office/drawing/2014/main" id="{0F5EBDCD-D993-8549-82AF-D704D5847BE1}"/>
                </a:ext>
              </a:extLst>
            </p:cNvPr>
            <p:cNvSpPr/>
            <p:nvPr/>
          </p:nvSpPr>
          <p:spPr>
            <a:xfrm flipV="1">
              <a:off x="429021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3" name="Arc 292">
              <a:extLst>
                <a:ext uri="{FF2B5EF4-FFF2-40B4-BE49-F238E27FC236}">
                  <a16:creationId xmlns:a16="http://schemas.microsoft.com/office/drawing/2014/main" id="{998094EE-B426-0E4E-B394-F7C0DC426DE0}"/>
                </a:ext>
              </a:extLst>
            </p:cNvPr>
            <p:cNvSpPr/>
            <p:nvPr/>
          </p:nvSpPr>
          <p:spPr>
            <a:xfrm>
              <a:off x="439369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4" name="Arc 293">
              <a:extLst>
                <a:ext uri="{FF2B5EF4-FFF2-40B4-BE49-F238E27FC236}">
                  <a16:creationId xmlns:a16="http://schemas.microsoft.com/office/drawing/2014/main" id="{1CABC715-12A7-9F40-AC83-1877567FD062}"/>
                </a:ext>
              </a:extLst>
            </p:cNvPr>
            <p:cNvSpPr/>
            <p:nvPr/>
          </p:nvSpPr>
          <p:spPr>
            <a:xfrm flipV="1">
              <a:off x="449716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5" name="Arc 294">
              <a:extLst>
                <a:ext uri="{FF2B5EF4-FFF2-40B4-BE49-F238E27FC236}">
                  <a16:creationId xmlns:a16="http://schemas.microsoft.com/office/drawing/2014/main" id="{58673856-2796-B94B-BD2F-7AD2E5EE3D12}"/>
                </a:ext>
              </a:extLst>
            </p:cNvPr>
            <p:cNvSpPr/>
            <p:nvPr/>
          </p:nvSpPr>
          <p:spPr>
            <a:xfrm>
              <a:off x="460064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6" name="Arc 295">
              <a:extLst>
                <a:ext uri="{FF2B5EF4-FFF2-40B4-BE49-F238E27FC236}">
                  <a16:creationId xmlns:a16="http://schemas.microsoft.com/office/drawing/2014/main" id="{F3236A48-6DB3-314A-9A20-EFFB6EC987D2}"/>
                </a:ext>
              </a:extLst>
            </p:cNvPr>
            <p:cNvSpPr/>
            <p:nvPr/>
          </p:nvSpPr>
          <p:spPr>
            <a:xfrm flipV="1">
              <a:off x="470412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7" name="Arc 296">
              <a:extLst>
                <a:ext uri="{FF2B5EF4-FFF2-40B4-BE49-F238E27FC236}">
                  <a16:creationId xmlns:a16="http://schemas.microsoft.com/office/drawing/2014/main" id="{8C315F03-898B-FC4E-9739-6CCA95C0EB61}"/>
                </a:ext>
              </a:extLst>
            </p:cNvPr>
            <p:cNvSpPr/>
            <p:nvPr/>
          </p:nvSpPr>
          <p:spPr>
            <a:xfrm>
              <a:off x="4807603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8" name="Arc 297">
              <a:extLst>
                <a:ext uri="{FF2B5EF4-FFF2-40B4-BE49-F238E27FC236}">
                  <a16:creationId xmlns:a16="http://schemas.microsoft.com/office/drawing/2014/main" id="{1E4866C7-9A1E-C449-A4F8-75786ED18E6B}"/>
                </a:ext>
              </a:extLst>
            </p:cNvPr>
            <p:cNvSpPr/>
            <p:nvPr/>
          </p:nvSpPr>
          <p:spPr>
            <a:xfrm flipV="1">
              <a:off x="491306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9" name="Arc 298">
              <a:extLst>
                <a:ext uri="{FF2B5EF4-FFF2-40B4-BE49-F238E27FC236}">
                  <a16:creationId xmlns:a16="http://schemas.microsoft.com/office/drawing/2014/main" id="{621A2ECB-3DBD-3C4A-88E0-69A95F676367}"/>
                </a:ext>
              </a:extLst>
            </p:cNvPr>
            <p:cNvSpPr/>
            <p:nvPr/>
          </p:nvSpPr>
          <p:spPr>
            <a:xfrm>
              <a:off x="5016543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0" name="Arc 299">
              <a:extLst>
                <a:ext uri="{FF2B5EF4-FFF2-40B4-BE49-F238E27FC236}">
                  <a16:creationId xmlns:a16="http://schemas.microsoft.com/office/drawing/2014/main" id="{F95888CD-14EB-6D4D-9392-9D605C7F7B06}"/>
                </a:ext>
              </a:extLst>
            </p:cNvPr>
            <p:cNvSpPr/>
            <p:nvPr/>
          </p:nvSpPr>
          <p:spPr>
            <a:xfrm flipV="1">
              <a:off x="512002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1" name="Arc 300">
              <a:extLst>
                <a:ext uri="{FF2B5EF4-FFF2-40B4-BE49-F238E27FC236}">
                  <a16:creationId xmlns:a16="http://schemas.microsoft.com/office/drawing/2014/main" id="{A645EA95-54C5-A542-A185-985D5B05BDC3}"/>
                </a:ext>
              </a:extLst>
            </p:cNvPr>
            <p:cNvSpPr/>
            <p:nvPr/>
          </p:nvSpPr>
          <p:spPr>
            <a:xfrm>
              <a:off x="522349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2" name="Arc 301">
              <a:extLst>
                <a:ext uri="{FF2B5EF4-FFF2-40B4-BE49-F238E27FC236}">
                  <a16:creationId xmlns:a16="http://schemas.microsoft.com/office/drawing/2014/main" id="{A0B88EB9-9EF8-F544-ACB4-5123BB1DA7F8}"/>
                </a:ext>
              </a:extLst>
            </p:cNvPr>
            <p:cNvSpPr/>
            <p:nvPr/>
          </p:nvSpPr>
          <p:spPr>
            <a:xfrm flipV="1">
              <a:off x="532697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3" name="Arc 302">
              <a:extLst>
                <a:ext uri="{FF2B5EF4-FFF2-40B4-BE49-F238E27FC236}">
                  <a16:creationId xmlns:a16="http://schemas.microsoft.com/office/drawing/2014/main" id="{E3E80E09-00A6-8E4E-A596-96E09C9AEB0E}"/>
                </a:ext>
              </a:extLst>
            </p:cNvPr>
            <p:cNvSpPr/>
            <p:nvPr/>
          </p:nvSpPr>
          <p:spPr>
            <a:xfrm>
              <a:off x="543045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4" name="Arc 303">
              <a:extLst>
                <a:ext uri="{FF2B5EF4-FFF2-40B4-BE49-F238E27FC236}">
                  <a16:creationId xmlns:a16="http://schemas.microsoft.com/office/drawing/2014/main" id="{C41B3353-1318-4441-82E9-0459B78032A0}"/>
                </a:ext>
              </a:extLst>
            </p:cNvPr>
            <p:cNvSpPr/>
            <p:nvPr/>
          </p:nvSpPr>
          <p:spPr>
            <a:xfrm flipV="1">
              <a:off x="553516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5" name="Arc 304">
              <a:extLst>
                <a:ext uri="{FF2B5EF4-FFF2-40B4-BE49-F238E27FC236}">
                  <a16:creationId xmlns:a16="http://schemas.microsoft.com/office/drawing/2014/main" id="{CB6384C3-EED6-A845-B5DF-95D76D8DE17F}"/>
                </a:ext>
              </a:extLst>
            </p:cNvPr>
            <p:cNvSpPr/>
            <p:nvPr/>
          </p:nvSpPr>
          <p:spPr>
            <a:xfrm>
              <a:off x="563864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6" name="Arc 305">
              <a:extLst>
                <a:ext uri="{FF2B5EF4-FFF2-40B4-BE49-F238E27FC236}">
                  <a16:creationId xmlns:a16="http://schemas.microsoft.com/office/drawing/2014/main" id="{A7BDCD1F-D436-904E-B2EB-FBD141A5298A}"/>
                </a:ext>
              </a:extLst>
            </p:cNvPr>
            <p:cNvSpPr/>
            <p:nvPr/>
          </p:nvSpPr>
          <p:spPr>
            <a:xfrm flipV="1">
              <a:off x="574212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7" name="Arc 306">
              <a:extLst>
                <a:ext uri="{FF2B5EF4-FFF2-40B4-BE49-F238E27FC236}">
                  <a16:creationId xmlns:a16="http://schemas.microsoft.com/office/drawing/2014/main" id="{68286294-7D14-6041-A451-0049983D9172}"/>
                </a:ext>
              </a:extLst>
            </p:cNvPr>
            <p:cNvSpPr/>
            <p:nvPr/>
          </p:nvSpPr>
          <p:spPr>
            <a:xfrm>
              <a:off x="584559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8" name="Arc 307">
              <a:extLst>
                <a:ext uri="{FF2B5EF4-FFF2-40B4-BE49-F238E27FC236}">
                  <a16:creationId xmlns:a16="http://schemas.microsoft.com/office/drawing/2014/main" id="{CDE3B9EF-4E77-7144-99D1-F06AD387B902}"/>
                </a:ext>
              </a:extLst>
            </p:cNvPr>
            <p:cNvSpPr/>
            <p:nvPr/>
          </p:nvSpPr>
          <p:spPr>
            <a:xfrm flipV="1">
              <a:off x="594907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9" name="Arc 308">
              <a:extLst>
                <a:ext uri="{FF2B5EF4-FFF2-40B4-BE49-F238E27FC236}">
                  <a16:creationId xmlns:a16="http://schemas.microsoft.com/office/drawing/2014/main" id="{21AC63B3-1AD9-0949-9090-220017588110}"/>
                </a:ext>
              </a:extLst>
            </p:cNvPr>
            <p:cNvSpPr/>
            <p:nvPr/>
          </p:nvSpPr>
          <p:spPr>
            <a:xfrm>
              <a:off x="605255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0" name="Arc 309">
              <a:extLst>
                <a:ext uri="{FF2B5EF4-FFF2-40B4-BE49-F238E27FC236}">
                  <a16:creationId xmlns:a16="http://schemas.microsoft.com/office/drawing/2014/main" id="{7F84821F-C81F-5040-BEE4-5CB521731F94}"/>
                </a:ext>
              </a:extLst>
            </p:cNvPr>
            <p:cNvSpPr/>
            <p:nvPr/>
          </p:nvSpPr>
          <p:spPr>
            <a:xfrm flipV="1">
              <a:off x="615144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1" name="Arc 310">
              <a:extLst>
                <a:ext uri="{FF2B5EF4-FFF2-40B4-BE49-F238E27FC236}">
                  <a16:creationId xmlns:a16="http://schemas.microsoft.com/office/drawing/2014/main" id="{6E510FBD-CAB2-8644-8A05-3A4208FEF37C}"/>
                </a:ext>
              </a:extLst>
            </p:cNvPr>
            <p:cNvSpPr/>
            <p:nvPr/>
          </p:nvSpPr>
          <p:spPr>
            <a:xfrm>
              <a:off x="625491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2" name="Arc 311">
              <a:extLst>
                <a:ext uri="{FF2B5EF4-FFF2-40B4-BE49-F238E27FC236}">
                  <a16:creationId xmlns:a16="http://schemas.microsoft.com/office/drawing/2014/main" id="{6A164C86-B874-6A4B-98A8-48973D2C76A3}"/>
                </a:ext>
              </a:extLst>
            </p:cNvPr>
            <p:cNvSpPr/>
            <p:nvPr/>
          </p:nvSpPr>
          <p:spPr>
            <a:xfrm flipV="1">
              <a:off x="635963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3" name="Arc 312">
              <a:extLst>
                <a:ext uri="{FF2B5EF4-FFF2-40B4-BE49-F238E27FC236}">
                  <a16:creationId xmlns:a16="http://schemas.microsoft.com/office/drawing/2014/main" id="{66ED0710-6781-4C42-9731-82D6CF869DC3}"/>
                </a:ext>
              </a:extLst>
            </p:cNvPr>
            <p:cNvSpPr/>
            <p:nvPr/>
          </p:nvSpPr>
          <p:spPr>
            <a:xfrm>
              <a:off x="646310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4" name="Arc 313">
              <a:extLst>
                <a:ext uri="{FF2B5EF4-FFF2-40B4-BE49-F238E27FC236}">
                  <a16:creationId xmlns:a16="http://schemas.microsoft.com/office/drawing/2014/main" id="{0A7EA0B9-3424-CF4F-B0CB-E81390066108}"/>
                </a:ext>
              </a:extLst>
            </p:cNvPr>
            <p:cNvSpPr/>
            <p:nvPr/>
          </p:nvSpPr>
          <p:spPr>
            <a:xfrm flipV="1">
              <a:off x="656658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5" name="Arc 314">
              <a:extLst>
                <a:ext uri="{FF2B5EF4-FFF2-40B4-BE49-F238E27FC236}">
                  <a16:creationId xmlns:a16="http://schemas.microsoft.com/office/drawing/2014/main" id="{234CBCE9-3C25-304C-982B-FC5C972741DA}"/>
                </a:ext>
              </a:extLst>
            </p:cNvPr>
            <p:cNvSpPr/>
            <p:nvPr/>
          </p:nvSpPr>
          <p:spPr>
            <a:xfrm>
              <a:off x="667006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6" name="Arc 315">
              <a:extLst>
                <a:ext uri="{FF2B5EF4-FFF2-40B4-BE49-F238E27FC236}">
                  <a16:creationId xmlns:a16="http://schemas.microsoft.com/office/drawing/2014/main" id="{ECC31C56-1AE6-EC48-AC93-F810E69B3DB8}"/>
                </a:ext>
              </a:extLst>
            </p:cNvPr>
            <p:cNvSpPr/>
            <p:nvPr/>
          </p:nvSpPr>
          <p:spPr>
            <a:xfrm flipV="1">
              <a:off x="677354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7" name="Arc 316">
              <a:extLst>
                <a:ext uri="{FF2B5EF4-FFF2-40B4-BE49-F238E27FC236}">
                  <a16:creationId xmlns:a16="http://schemas.microsoft.com/office/drawing/2014/main" id="{998E9B33-3011-BD44-87DC-0950E13D4A94}"/>
                </a:ext>
              </a:extLst>
            </p:cNvPr>
            <p:cNvSpPr/>
            <p:nvPr/>
          </p:nvSpPr>
          <p:spPr>
            <a:xfrm>
              <a:off x="687702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8" name="Arc 317">
              <a:extLst>
                <a:ext uri="{FF2B5EF4-FFF2-40B4-BE49-F238E27FC236}">
                  <a16:creationId xmlns:a16="http://schemas.microsoft.com/office/drawing/2014/main" id="{A0F5E1B1-71AF-1C4F-BAA1-D77B10222258}"/>
                </a:ext>
              </a:extLst>
            </p:cNvPr>
            <p:cNvSpPr/>
            <p:nvPr/>
          </p:nvSpPr>
          <p:spPr>
            <a:xfrm flipV="1">
              <a:off x="698325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9" name="Arc 318">
              <a:extLst>
                <a:ext uri="{FF2B5EF4-FFF2-40B4-BE49-F238E27FC236}">
                  <a16:creationId xmlns:a16="http://schemas.microsoft.com/office/drawing/2014/main" id="{F97DCE17-060D-E54B-AFBB-8722E92F2127}"/>
                </a:ext>
              </a:extLst>
            </p:cNvPr>
            <p:cNvSpPr/>
            <p:nvPr/>
          </p:nvSpPr>
          <p:spPr>
            <a:xfrm>
              <a:off x="708673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0" name="Arc 319">
              <a:extLst>
                <a:ext uri="{FF2B5EF4-FFF2-40B4-BE49-F238E27FC236}">
                  <a16:creationId xmlns:a16="http://schemas.microsoft.com/office/drawing/2014/main" id="{BE6C24B0-3026-6D48-977C-E45461F70136}"/>
                </a:ext>
              </a:extLst>
            </p:cNvPr>
            <p:cNvSpPr/>
            <p:nvPr/>
          </p:nvSpPr>
          <p:spPr>
            <a:xfrm flipV="1">
              <a:off x="719021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1" name="Arc 320">
              <a:extLst>
                <a:ext uri="{FF2B5EF4-FFF2-40B4-BE49-F238E27FC236}">
                  <a16:creationId xmlns:a16="http://schemas.microsoft.com/office/drawing/2014/main" id="{C2379D8E-CD9A-5A4D-8F9E-FF6E19E3B054}"/>
                </a:ext>
              </a:extLst>
            </p:cNvPr>
            <p:cNvSpPr/>
            <p:nvPr/>
          </p:nvSpPr>
          <p:spPr>
            <a:xfrm>
              <a:off x="729369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2" name="Arc 321">
              <a:extLst>
                <a:ext uri="{FF2B5EF4-FFF2-40B4-BE49-F238E27FC236}">
                  <a16:creationId xmlns:a16="http://schemas.microsoft.com/office/drawing/2014/main" id="{7BA1F4B3-9408-294D-AED7-10C2A1BC4445}"/>
                </a:ext>
              </a:extLst>
            </p:cNvPr>
            <p:cNvSpPr/>
            <p:nvPr/>
          </p:nvSpPr>
          <p:spPr>
            <a:xfrm flipV="1">
              <a:off x="739717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3" name="Arc 322">
              <a:extLst>
                <a:ext uri="{FF2B5EF4-FFF2-40B4-BE49-F238E27FC236}">
                  <a16:creationId xmlns:a16="http://schemas.microsoft.com/office/drawing/2014/main" id="{A0565EC5-DD15-2E4B-B088-7BF645493CDE}"/>
                </a:ext>
              </a:extLst>
            </p:cNvPr>
            <p:cNvSpPr/>
            <p:nvPr/>
          </p:nvSpPr>
          <p:spPr>
            <a:xfrm>
              <a:off x="7500648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4" name="Arc 323">
              <a:extLst>
                <a:ext uri="{FF2B5EF4-FFF2-40B4-BE49-F238E27FC236}">
                  <a16:creationId xmlns:a16="http://schemas.microsoft.com/office/drawing/2014/main" id="{2743E8C0-7A96-C543-AF6E-93CA1C2D9515}"/>
                </a:ext>
              </a:extLst>
            </p:cNvPr>
            <p:cNvSpPr/>
            <p:nvPr/>
          </p:nvSpPr>
          <p:spPr>
            <a:xfrm flipV="1">
              <a:off x="760611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5" name="Arc 324">
              <a:extLst>
                <a:ext uri="{FF2B5EF4-FFF2-40B4-BE49-F238E27FC236}">
                  <a16:creationId xmlns:a16="http://schemas.microsoft.com/office/drawing/2014/main" id="{7263AD0A-3B1A-5F4E-93C6-F0061B5719A9}"/>
                </a:ext>
              </a:extLst>
            </p:cNvPr>
            <p:cNvSpPr/>
            <p:nvPr/>
          </p:nvSpPr>
          <p:spPr>
            <a:xfrm>
              <a:off x="7709588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6" name="Arc 325">
              <a:extLst>
                <a:ext uri="{FF2B5EF4-FFF2-40B4-BE49-F238E27FC236}">
                  <a16:creationId xmlns:a16="http://schemas.microsoft.com/office/drawing/2014/main" id="{33422FD2-4ABD-7944-A13A-349BD44257E8}"/>
                </a:ext>
              </a:extLst>
            </p:cNvPr>
            <p:cNvSpPr/>
            <p:nvPr/>
          </p:nvSpPr>
          <p:spPr>
            <a:xfrm flipV="1">
              <a:off x="781306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7" name="Arc 326">
              <a:extLst>
                <a:ext uri="{FF2B5EF4-FFF2-40B4-BE49-F238E27FC236}">
                  <a16:creationId xmlns:a16="http://schemas.microsoft.com/office/drawing/2014/main" id="{C954C34E-6165-AB46-A99C-4CB3DBD2C4B0}"/>
                </a:ext>
              </a:extLst>
            </p:cNvPr>
            <p:cNvSpPr/>
            <p:nvPr/>
          </p:nvSpPr>
          <p:spPr>
            <a:xfrm>
              <a:off x="791654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8" name="Arc 327">
              <a:extLst>
                <a:ext uri="{FF2B5EF4-FFF2-40B4-BE49-F238E27FC236}">
                  <a16:creationId xmlns:a16="http://schemas.microsoft.com/office/drawing/2014/main" id="{ABD446E5-4E8D-AF42-8E1F-EDE5BAB07074}"/>
                </a:ext>
              </a:extLst>
            </p:cNvPr>
            <p:cNvSpPr/>
            <p:nvPr/>
          </p:nvSpPr>
          <p:spPr>
            <a:xfrm flipV="1">
              <a:off x="802002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9" name="Arc 328">
              <a:extLst>
                <a:ext uri="{FF2B5EF4-FFF2-40B4-BE49-F238E27FC236}">
                  <a16:creationId xmlns:a16="http://schemas.microsoft.com/office/drawing/2014/main" id="{5244AE2C-88CD-0741-915B-1A17777DD006}"/>
                </a:ext>
              </a:extLst>
            </p:cNvPr>
            <p:cNvSpPr/>
            <p:nvPr/>
          </p:nvSpPr>
          <p:spPr>
            <a:xfrm>
              <a:off x="812349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0" name="Arc 329">
              <a:extLst>
                <a:ext uri="{FF2B5EF4-FFF2-40B4-BE49-F238E27FC236}">
                  <a16:creationId xmlns:a16="http://schemas.microsoft.com/office/drawing/2014/main" id="{702E7CCD-F746-1E4E-9EF9-8ECE0412949C}"/>
                </a:ext>
              </a:extLst>
            </p:cNvPr>
            <p:cNvSpPr/>
            <p:nvPr/>
          </p:nvSpPr>
          <p:spPr>
            <a:xfrm flipV="1">
              <a:off x="822821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1" name="Arc 330">
              <a:extLst>
                <a:ext uri="{FF2B5EF4-FFF2-40B4-BE49-F238E27FC236}">
                  <a16:creationId xmlns:a16="http://schemas.microsoft.com/office/drawing/2014/main" id="{7BE9ACA5-4982-3C40-A2D5-4E437BE2D6B7}"/>
                </a:ext>
              </a:extLst>
            </p:cNvPr>
            <p:cNvSpPr/>
            <p:nvPr/>
          </p:nvSpPr>
          <p:spPr>
            <a:xfrm>
              <a:off x="833168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2" name="Arc 331">
              <a:extLst>
                <a:ext uri="{FF2B5EF4-FFF2-40B4-BE49-F238E27FC236}">
                  <a16:creationId xmlns:a16="http://schemas.microsoft.com/office/drawing/2014/main" id="{6E7E8196-4011-8344-ABF7-3426BA9D67BA}"/>
                </a:ext>
              </a:extLst>
            </p:cNvPr>
            <p:cNvSpPr/>
            <p:nvPr/>
          </p:nvSpPr>
          <p:spPr>
            <a:xfrm flipV="1">
              <a:off x="843516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3" name="Arc 332">
              <a:extLst>
                <a:ext uri="{FF2B5EF4-FFF2-40B4-BE49-F238E27FC236}">
                  <a16:creationId xmlns:a16="http://schemas.microsoft.com/office/drawing/2014/main" id="{28367839-8D97-704C-AF3D-E3112517BEC5}"/>
                </a:ext>
              </a:extLst>
            </p:cNvPr>
            <p:cNvSpPr/>
            <p:nvPr/>
          </p:nvSpPr>
          <p:spPr>
            <a:xfrm>
              <a:off x="853864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4" name="Arc 333">
              <a:extLst>
                <a:ext uri="{FF2B5EF4-FFF2-40B4-BE49-F238E27FC236}">
                  <a16:creationId xmlns:a16="http://schemas.microsoft.com/office/drawing/2014/main" id="{A0610273-26D7-D045-89F5-C81CCECA04D9}"/>
                </a:ext>
              </a:extLst>
            </p:cNvPr>
            <p:cNvSpPr/>
            <p:nvPr/>
          </p:nvSpPr>
          <p:spPr>
            <a:xfrm flipV="1">
              <a:off x="864212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5" name="Arc 334">
              <a:extLst>
                <a:ext uri="{FF2B5EF4-FFF2-40B4-BE49-F238E27FC236}">
                  <a16:creationId xmlns:a16="http://schemas.microsoft.com/office/drawing/2014/main" id="{74221E04-6DD8-154D-A6F4-1C4B9D25E44E}"/>
                </a:ext>
              </a:extLst>
            </p:cNvPr>
            <p:cNvSpPr/>
            <p:nvPr/>
          </p:nvSpPr>
          <p:spPr>
            <a:xfrm>
              <a:off x="874560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6" name="Arc 335">
              <a:extLst>
                <a:ext uri="{FF2B5EF4-FFF2-40B4-BE49-F238E27FC236}">
                  <a16:creationId xmlns:a16="http://schemas.microsoft.com/office/drawing/2014/main" id="{63304610-2CEB-3443-9501-3F93A6BCCCDA}"/>
                </a:ext>
              </a:extLst>
            </p:cNvPr>
            <p:cNvSpPr/>
            <p:nvPr/>
          </p:nvSpPr>
          <p:spPr>
            <a:xfrm flipV="1">
              <a:off x="884448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7" name="Arc 336">
              <a:extLst>
                <a:ext uri="{FF2B5EF4-FFF2-40B4-BE49-F238E27FC236}">
                  <a16:creationId xmlns:a16="http://schemas.microsoft.com/office/drawing/2014/main" id="{B03724F1-0188-2C42-BF44-293E5690F4F2}"/>
                </a:ext>
              </a:extLst>
            </p:cNvPr>
            <p:cNvSpPr/>
            <p:nvPr/>
          </p:nvSpPr>
          <p:spPr>
            <a:xfrm>
              <a:off x="894796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8" name="Arc 337">
              <a:extLst>
                <a:ext uri="{FF2B5EF4-FFF2-40B4-BE49-F238E27FC236}">
                  <a16:creationId xmlns:a16="http://schemas.microsoft.com/office/drawing/2014/main" id="{7C73A9B1-06CF-DF4D-B90D-F98955DA0F73}"/>
                </a:ext>
              </a:extLst>
            </p:cNvPr>
            <p:cNvSpPr/>
            <p:nvPr/>
          </p:nvSpPr>
          <p:spPr>
            <a:xfrm flipV="1">
              <a:off x="905267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9" name="Arc 338">
              <a:extLst>
                <a:ext uri="{FF2B5EF4-FFF2-40B4-BE49-F238E27FC236}">
                  <a16:creationId xmlns:a16="http://schemas.microsoft.com/office/drawing/2014/main" id="{927A0634-6E78-954D-9B20-E83CBCE4B852}"/>
                </a:ext>
              </a:extLst>
            </p:cNvPr>
            <p:cNvSpPr/>
            <p:nvPr/>
          </p:nvSpPr>
          <p:spPr>
            <a:xfrm>
              <a:off x="915615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40" name="Arc 339">
              <a:extLst>
                <a:ext uri="{FF2B5EF4-FFF2-40B4-BE49-F238E27FC236}">
                  <a16:creationId xmlns:a16="http://schemas.microsoft.com/office/drawing/2014/main" id="{6A0EF434-4DCD-B94E-BB2F-7D13B4B1885E}"/>
                </a:ext>
              </a:extLst>
            </p:cNvPr>
            <p:cNvSpPr/>
            <p:nvPr/>
          </p:nvSpPr>
          <p:spPr>
            <a:xfrm flipV="1">
              <a:off x="925963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41" name="Arc 340">
              <a:extLst>
                <a:ext uri="{FF2B5EF4-FFF2-40B4-BE49-F238E27FC236}">
                  <a16:creationId xmlns:a16="http://schemas.microsoft.com/office/drawing/2014/main" id="{0E4E42B5-BA12-2B46-B199-06C9096FA6C1}"/>
                </a:ext>
              </a:extLst>
            </p:cNvPr>
            <p:cNvSpPr/>
            <p:nvPr/>
          </p:nvSpPr>
          <p:spPr>
            <a:xfrm>
              <a:off x="936310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42" name="Arc 341">
              <a:extLst>
                <a:ext uri="{FF2B5EF4-FFF2-40B4-BE49-F238E27FC236}">
                  <a16:creationId xmlns:a16="http://schemas.microsoft.com/office/drawing/2014/main" id="{E0BBD795-DB31-C842-B2EA-D1B4A229F2F8}"/>
                </a:ext>
              </a:extLst>
            </p:cNvPr>
            <p:cNvSpPr/>
            <p:nvPr/>
          </p:nvSpPr>
          <p:spPr>
            <a:xfrm flipV="1">
              <a:off x="946658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43" name="Arc 342">
              <a:extLst>
                <a:ext uri="{FF2B5EF4-FFF2-40B4-BE49-F238E27FC236}">
                  <a16:creationId xmlns:a16="http://schemas.microsoft.com/office/drawing/2014/main" id="{BFDFC8E0-0903-5F40-BE8D-FD8E202A624D}"/>
                </a:ext>
              </a:extLst>
            </p:cNvPr>
            <p:cNvSpPr/>
            <p:nvPr/>
          </p:nvSpPr>
          <p:spPr>
            <a:xfrm>
              <a:off x="957006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E205544-527C-974C-9911-6DDC88DBA8A3}"/>
              </a:ext>
            </a:extLst>
          </p:cNvPr>
          <p:cNvGrpSpPr/>
          <p:nvPr/>
        </p:nvGrpSpPr>
        <p:grpSpPr>
          <a:xfrm>
            <a:off x="2141160" y="5644439"/>
            <a:ext cx="7506216" cy="132573"/>
            <a:chOff x="2187599" y="3188321"/>
            <a:chExt cx="7506216" cy="132573"/>
          </a:xfrm>
        </p:grpSpPr>
        <p:sp>
          <p:nvSpPr>
            <p:cNvPr id="345" name="Arc 344">
              <a:extLst>
                <a:ext uri="{FF2B5EF4-FFF2-40B4-BE49-F238E27FC236}">
                  <a16:creationId xmlns:a16="http://schemas.microsoft.com/office/drawing/2014/main" id="{65828DC5-929D-4149-BB68-2F2BADE7C23D}"/>
                </a:ext>
              </a:extLst>
            </p:cNvPr>
            <p:cNvSpPr/>
            <p:nvPr/>
          </p:nvSpPr>
          <p:spPr>
            <a:xfrm flipV="1">
              <a:off x="231070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6" name="Arc 345">
              <a:extLst>
                <a:ext uri="{FF2B5EF4-FFF2-40B4-BE49-F238E27FC236}">
                  <a16:creationId xmlns:a16="http://schemas.microsoft.com/office/drawing/2014/main" id="{8A509187-59B4-4640-8A17-F9C25417B425}"/>
                </a:ext>
              </a:extLst>
            </p:cNvPr>
            <p:cNvSpPr/>
            <p:nvPr/>
          </p:nvSpPr>
          <p:spPr>
            <a:xfrm>
              <a:off x="2414180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7" name="Arc 346">
              <a:extLst>
                <a:ext uri="{FF2B5EF4-FFF2-40B4-BE49-F238E27FC236}">
                  <a16:creationId xmlns:a16="http://schemas.microsoft.com/office/drawing/2014/main" id="{9B39E010-2FAE-EC4E-BD69-0241AC208AF1}"/>
                </a:ext>
              </a:extLst>
            </p:cNvPr>
            <p:cNvSpPr/>
            <p:nvPr/>
          </p:nvSpPr>
          <p:spPr>
            <a:xfrm flipV="1">
              <a:off x="251765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8" name="Arc 347">
              <a:extLst>
                <a:ext uri="{FF2B5EF4-FFF2-40B4-BE49-F238E27FC236}">
                  <a16:creationId xmlns:a16="http://schemas.microsoft.com/office/drawing/2014/main" id="{FF39DEB7-2CE1-894A-8910-EA5BF239CA51}"/>
                </a:ext>
              </a:extLst>
            </p:cNvPr>
            <p:cNvSpPr/>
            <p:nvPr/>
          </p:nvSpPr>
          <p:spPr>
            <a:xfrm>
              <a:off x="2621135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9" name="Arc 348">
              <a:extLst>
                <a:ext uri="{FF2B5EF4-FFF2-40B4-BE49-F238E27FC236}">
                  <a16:creationId xmlns:a16="http://schemas.microsoft.com/office/drawing/2014/main" id="{18234995-4E16-BC45-BBD7-23936C39CDB7}"/>
                </a:ext>
              </a:extLst>
            </p:cNvPr>
            <p:cNvSpPr/>
            <p:nvPr/>
          </p:nvSpPr>
          <p:spPr>
            <a:xfrm flipV="1">
              <a:off x="272461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0" name="Arc 349">
              <a:extLst>
                <a:ext uri="{FF2B5EF4-FFF2-40B4-BE49-F238E27FC236}">
                  <a16:creationId xmlns:a16="http://schemas.microsoft.com/office/drawing/2014/main" id="{0E09A0E2-0ECC-E142-937D-24E85811681C}"/>
                </a:ext>
              </a:extLst>
            </p:cNvPr>
            <p:cNvSpPr/>
            <p:nvPr/>
          </p:nvSpPr>
          <p:spPr>
            <a:xfrm>
              <a:off x="282809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1" name="Arc 350">
              <a:extLst>
                <a:ext uri="{FF2B5EF4-FFF2-40B4-BE49-F238E27FC236}">
                  <a16:creationId xmlns:a16="http://schemas.microsoft.com/office/drawing/2014/main" id="{73F90D52-C0A1-5743-ADC1-FED999BE9BD7}"/>
                </a:ext>
              </a:extLst>
            </p:cNvPr>
            <p:cNvSpPr/>
            <p:nvPr/>
          </p:nvSpPr>
          <p:spPr>
            <a:xfrm flipV="1">
              <a:off x="293355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2" name="Arc 351">
              <a:extLst>
                <a:ext uri="{FF2B5EF4-FFF2-40B4-BE49-F238E27FC236}">
                  <a16:creationId xmlns:a16="http://schemas.microsoft.com/office/drawing/2014/main" id="{4BB258D4-79B2-2843-927F-B9D3EE55C808}"/>
                </a:ext>
              </a:extLst>
            </p:cNvPr>
            <p:cNvSpPr/>
            <p:nvPr/>
          </p:nvSpPr>
          <p:spPr>
            <a:xfrm>
              <a:off x="303703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3" name="Arc 352">
              <a:extLst>
                <a:ext uri="{FF2B5EF4-FFF2-40B4-BE49-F238E27FC236}">
                  <a16:creationId xmlns:a16="http://schemas.microsoft.com/office/drawing/2014/main" id="{E51B52D7-0ED4-8448-BA0B-F0FEBABF3D06}"/>
                </a:ext>
              </a:extLst>
            </p:cNvPr>
            <p:cNvSpPr/>
            <p:nvPr/>
          </p:nvSpPr>
          <p:spPr>
            <a:xfrm flipV="1">
              <a:off x="314050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4" name="Arc 353">
              <a:extLst>
                <a:ext uri="{FF2B5EF4-FFF2-40B4-BE49-F238E27FC236}">
                  <a16:creationId xmlns:a16="http://schemas.microsoft.com/office/drawing/2014/main" id="{81348114-51EB-9A44-A0AF-F3358DC29EBD}"/>
                </a:ext>
              </a:extLst>
            </p:cNvPr>
            <p:cNvSpPr/>
            <p:nvPr/>
          </p:nvSpPr>
          <p:spPr>
            <a:xfrm>
              <a:off x="324398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5" name="Arc 354">
              <a:extLst>
                <a:ext uri="{FF2B5EF4-FFF2-40B4-BE49-F238E27FC236}">
                  <a16:creationId xmlns:a16="http://schemas.microsoft.com/office/drawing/2014/main" id="{FF066CDC-F1EE-514C-B425-40A127CF80DC}"/>
                </a:ext>
              </a:extLst>
            </p:cNvPr>
            <p:cNvSpPr/>
            <p:nvPr/>
          </p:nvSpPr>
          <p:spPr>
            <a:xfrm flipV="1">
              <a:off x="3347465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6" name="Arc 355">
              <a:extLst>
                <a:ext uri="{FF2B5EF4-FFF2-40B4-BE49-F238E27FC236}">
                  <a16:creationId xmlns:a16="http://schemas.microsoft.com/office/drawing/2014/main" id="{A608DA30-6DC6-BE44-BA11-D3080C579240}"/>
                </a:ext>
              </a:extLst>
            </p:cNvPr>
            <p:cNvSpPr/>
            <p:nvPr/>
          </p:nvSpPr>
          <p:spPr>
            <a:xfrm>
              <a:off x="345094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7" name="Arc 356">
              <a:extLst>
                <a:ext uri="{FF2B5EF4-FFF2-40B4-BE49-F238E27FC236}">
                  <a16:creationId xmlns:a16="http://schemas.microsoft.com/office/drawing/2014/main" id="{6900FC8B-1C79-E548-BBFB-F88F649ED051}"/>
                </a:ext>
              </a:extLst>
            </p:cNvPr>
            <p:cNvSpPr/>
            <p:nvPr/>
          </p:nvSpPr>
          <p:spPr>
            <a:xfrm flipV="1">
              <a:off x="355565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8" name="Arc 357">
              <a:extLst>
                <a:ext uri="{FF2B5EF4-FFF2-40B4-BE49-F238E27FC236}">
                  <a16:creationId xmlns:a16="http://schemas.microsoft.com/office/drawing/2014/main" id="{769484FB-5220-F145-A8A9-85E52AE28AAF}"/>
                </a:ext>
              </a:extLst>
            </p:cNvPr>
            <p:cNvSpPr/>
            <p:nvPr/>
          </p:nvSpPr>
          <p:spPr>
            <a:xfrm>
              <a:off x="365913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9" name="Arc 358">
              <a:extLst>
                <a:ext uri="{FF2B5EF4-FFF2-40B4-BE49-F238E27FC236}">
                  <a16:creationId xmlns:a16="http://schemas.microsoft.com/office/drawing/2014/main" id="{97862803-27BF-0D4A-ABAB-69F0D4B83BEB}"/>
                </a:ext>
              </a:extLst>
            </p:cNvPr>
            <p:cNvSpPr/>
            <p:nvPr/>
          </p:nvSpPr>
          <p:spPr>
            <a:xfrm flipV="1">
              <a:off x="376260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0" name="Arc 359">
              <a:extLst>
                <a:ext uri="{FF2B5EF4-FFF2-40B4-BE49-F238E27FC236}">
                  <a16:creationId xmlns:a16="http://schemas.microsoft.com/office/drawing/2014/main" id="{FBDB852A-C42D-DB4D-96EB-2ADB446126F0}"/>
                </a:ext>
              </a:extLst>
            </p:cNvPr>
            <p:cNvSpPr/>
            <p:nvPr/>
          </p:nvSpPr>
          <p:spPr>
            <a:xfrm>
              <a:off x="386608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1" name="Arc 360">
              <a:extLst>
                <a:ext uri="{FF2B5EF4-FFF2-40B4-BE49-F238E27FC236}">
                  <a16:creationId xmlns:a16="http://schemas.microsoft.com/office/drawing/2014/main" id="{13D63335-66ED-1D4C-8F23-26DDDF62457A}"/>
                </a:ext>
              </a:extLst>
            </p:cNvPr>
            <p:cNvSpPr/>
            <p:nvPr/>
          </p:nvSpPr>
          <p:spPr>
            <a:xfrm flipV="1">
              <a:off x="3969565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2" name="Arc 361">
              <a:extLst>
                <a:ext uri="{FF2B5EF4-FFF2-40B4-BE49-F238E27FC236}">
                  <a16:creationId xmlns:a16="http://schemas.microsoft.com/office/drawing/2014/main" id="{D2014428-3BB9-5B46-A763-0BE938C8043A}"/>
                </a:ext>
              </a:extLst>
            </p:cNvPr>
            <p:cNvSpPr/>
            <p:nvPr/>
          </p:nvSpPr>
          <p:spPr>
            <a:xfrm>
              <a:off x="407304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D0178E8B-6D51-A040-8302-AE77E3FA29C2}"/>
                </a:ext>
              </a:extLst>
            </p:cNvPr>
            <p:cNvSpPr/>
            <p:nvPr/>
          </p:nvSpPr>
          <p:spPr>
            <a:xfrm>
              <a:off x="2187599" y="3188321"/>
              <a:ext cx="123103" cy="13257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024DAFE0-865F-4147-8B82-422F8212A8C7}"/>
                </a:ext>
              </a:extLst>
            </p:cNvPr>
            <p:cNvSpPr/>
            <p:nvPr/>
          </p:nvSpPr>
          <p:spPr>
            <a:xfrm>
              <a:off x="9570712" y="3188321"/>
              <a:ext cx="123103" cy="13257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Arc 364">
              <a:extLst>
                <a:ext uri="{FF2B5EF4-FFF2-40B4-BE49-F238E27FC236}">
                  <a16:creationId xmlns:a16="http://schemas.microsoft.com/office/drawing/2014/main" id="{8F299759-A010-0F4F-8A4B-A91F2DD85B2F}"/>
                </a:ext>
              </a:extLst>
            </p:cNvPr>
            <p:cNvSpPr/>
            <p:nvPr/>
          </p:nvSpPr>
          <p:spPr>
            <a:xfrm flipV="1">
              <a:off x="417928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6" name="Arc 365">
              <a:extLst>
                <a:ext uri="{FF2B5EF4-FFF2-40B4-BE49-F238E27FC236}">
                  <a16:creationId xmlns:a16="http://schemas.microsoft.com/office/drawing/2014/main" id="{DC2EFEB0-854F-1C45-B1F8-95096483F6D5}"/>
                </a:ext>
              </a:extLst>
            </p:cNvPr>
            <p:cNvSpPr/>
            <p:nvPr/>
          </p:nvSpPr>
          <p:spPr>
            <a:xfrm>
              <a:off x="428275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7" name="Arc 366">
              <a:extLst>
                <a:ext uri="{FF2B5EF4-FFF2-40B4-BE49-F238E27FC236}">
                  <a16:creationId xmlns:a16="http://schemas.microsoft.com/office/drawing/2014/main" id="{47E87CCC-B57B-F940-AFE1-E94F2C890519}"/>
                </a:ext>
              </a:extLst>
            </p:cNvPr>
            <p:cNvSpPr/>
            <p:nvPr/>
          </p:nvSpPr>
          <p:spPr>
            <a:xfrm flipV="1">
              <a:off x="438623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8" name="Arc 367">
              <a:extLst>
                <a:ext uri="{FF2B5EF4-FFF2-40B4-BE49-F238E27FC236}">
                  <a16:creationId xmlns:a16="http://schemas.microsoft.com/office/drawing/2014/main" id="{AE4D171F-B7EB-5B44-B913-AC6BAE7EEE0F}"/>
                </a:ext>
              </a:extLst>
            </p:cNvPr>
            <p:cNvSpPr/>
            <p:nvPr/>
          </p:nvSpPr>
          <p:spPr>
            <a:xfrm>
              <a:off x="448971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9" name="Arc 368">
              <a:extLst>
                <a:ext uri="{FF2B5EF4-FFF2-40B4-BE49-F238E27FC236}">
                  <a16:creationId xmlns:a16="http://schemas.microsoft.com/office/drawing/2014/main" id="{417488AD-7EFA-C348-981A-2A9B173F97D5}"/>
                </a:ext>
              </a:extLst>
            </p:cNvPr>
            <p:cNvSpPr/>
            <p:nvPr/>
          </p:nvSpPr>
          <p:spPr>
            <a:xfrm flipV="1">
              <a:off x="459319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0" name="Arc 369">
              <a:extLst>
                <a:ext uri="{FF2B5EF4-FFF2-40B4-BE49-F238E27FC236}">
                  <a16:creationId xmlns:a16="http://schemas.microsoft.com/office/drawing/2014/main" id="{E76544DD-1A07-394E-A32F-7B8BEC5028C2}"/>
                </a:ext>
              </a:extLst>
            </p:cNvPr>
            <p:cNvSpPr/>
            <p:nvPr/>
          </p:nvSpPr>
          <p:spPr>
            <a:xfrm>
              <a:off x="4696670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1" name="Arc 370">
              <a:extLst>
                <a:ext uri="{FF2B5EF4-FFF2-40B4-BE49-F238E27FC236}">
                  <a16:creationId xmlns:a16="http://schemas.microsoft.com/office/drawing/2014/main" id="{FB8B4E27-1AED-A54C-9151-0F5067E4B043}"/>
                </a:ext>
              </a:extLst>
            </p:cNvPr>
            <p:cNvSpPr/>
            <p:nvPr/>
          </p:nvSpPr>
          <p:spPr>
            <a:xfrm flipV="1">
              <a:off x="480213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2" name="Arc 371">
              <a:extLst>
                <a:ext uri="{FF2B5EF4-FFF2-40B4-BE49-F238E27FC236}">
                  <a16:creationId xmlns:a16="http://schemas.microsoft.com/office/drawing/2014/main" id="{24060959-40CF-A948-9BEB-EC1C1BDE2C89}"/>
                </a:ext>
              </a:extLst>
            </p:cNvPr>
            <p:cNvSpPr/>
            <p:nvPr/>
          </p:nvSpPr>
          <p:spPr>
            <a:xfrm>
              <a:off x="4905610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3" name="Arc 372">
              <a:extLst>
                <a:ext uri="{FF2B5EF4-FFF2-40B4-BE49-F238E27FC236}">
                  <a16:creationId xmlns:a16="http://schemas.microsoft.com/office/drawing/2014/main" id="{48A8FD7C-EBB3-3840-93B8-841F1C1B2FE0}"/>
                </a:ext>
              </a:extLst>
            </p:cNvPr>
            <p:cNvSpPr/>
            <p:nvPr/>
          </p:nvSpPr>
          <p:spPr>
            <a:xfrm flipV="1">
              <a:off x="500908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4" name="Arc 373">
              <a:extLst>
                <a:ext uri="{FF2B5EF4-FFF2-40B4-BE49-F238E27FC236}">
                  <a16:creationId xmlns:a16="http://schemas.microsoft.com/office/drawing/2014/main" id="{52A12D34-AF11-1840-8BFB-805685472FEC}"/>
                </a:ext>
              </a:extLst>
            </p:cNvPr>
            <p:cNvSpPr/>
            <p:nvPr/>
          </p:nvSpPr>
          <p:spPr>
            <a:xfrm>
              <a:off x="511256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5" name="Arc 374">
              <a:extLst>
                <a:ext uri="{FF2B5EF4-FFF2-40B4-BE49-F238E27FC236}">
                  <a16:creationId xmlns:a16="http://schemas.microsoft.com/office/drawing/2014/main" id="{018D2633-B9DA-8347-A2A6-F78FCEC38FA2}"/>
                </a:ext>
              </a:extLst>
            </p:cNvPr>
            <p:cNvSpPr/>
            <p:nvPr/>
          </p:nvSpPr>
          <p:spPr>
            <a:xfrm flipV="1">
              <a:off x="521604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6" name="Arc 375">
              <a:extLst>
                <a:ext uri="{FF2B5EF4-FFF2-40B4-BE49-F238E27FC236}">
                  <a16:creationId xmlns:a16="http://schemas.microsoft.com/office/drawing/2014/main" id="{38890B45-6A4C-4442-8442-FD73D5A297ED}"/>
                </a:ext>
              </a:extLst>
            </p:cNvPr>
            <p:cNvSpPr/>
            <p:nvPr/>
          </p:nvSpPr>
          <p:spPr>
            <a:xfrm>
              <a:off x="531952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7" name="Arc 376">
              <a:extLst>
                <a:ext uri="{FF2B5EF4-FFF2-40B4-BE49-F238E27FC236}">
                  <a16:creationId xmlns:a16="http://schemas.microsoft.com/office/drawing/2014/main" id="{753526A8-BE66-D843-9D34-F1BA8A33A0E8}"/>
                </a:ext>
              </a:extLst>
            </p:cNvPr>
            <p:cNvSpPr/>
            <p:nvPr/>
          </p:nvSpPr>
          <p:spPr>
            <a:xfrm flipV="1">
              <a:off x="542423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8" name="Arc 377">
              <a:extLst>
                <a:ext uri="{FF2B5EF4-FFF2-40B4-BE49-F238E27FC236}">
                  <a16:creationId xmlns:a16="http://schemas.microsoft.com/office/drawing/2014/main" id="{AEAFDED8-5D50-664A-A7D1-2EFF62023F3A}"/>
                </a:ext>
              </a:extLst>
            </p:cNvPr>
            <p:cNvSpPr/>
            <p:nvPr/>
          </p:nvSpPr>
          <p:spPr>
            <a:xfrm>
              <a:off x="552771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9" name="Arc 378">
              <a:extLst>
                <a:ext uri="{FF2B5EF4-FFF2-40B4-BE49-F238E27FC236}">
                  <a16:creationId xmlns:a16="http://schemas.microsoft.com/office/drawing/2014/main" id="{9010FA77-E6C9-EB41-B15A-6570B3F4AA58}"/>
                </a:ext>
              </a:extLst>
            </p:cNvPr>
            <p:cNvSpPr/>
            <p:nvPr/>
          </p:nvSpPr>
          <p:spPr>
            <a:xfrm flipV="1">
              <a:off x="563118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0" name="Arc 379">
              <a:extLst>
                <a:ext uri="{FF2B5EF4-FFF2-40B4-BE49-F238E27FC236}">
                  <a16:creationId xmlns:a16="http://schemas.microsoft.com/office/drawing/2014/main" id="{C2F56F73-EDA4-FC4A-8FB6-0A1E96414C38}"/>
                </a:ext>
              </a:extLst>
            </p:cNvPr>
            <p:cNvSpPr/>
            <p:nvPr/>
          </p:nvSpPr>
          <p:spPr>
            <a:xfrm>
              <a:off x="573466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1" name="Arc 380">
              <a:extLst>
                <a:ext uri="{FF2B5EF4-FFF2-40B4-BE49-F238E27FC236}">
                  <a16:creationId xmlns:a16="http://schemas.microsoft.com/office/drawing/2014/main" id="{5A5BDBE6-8A97-304C-A58F-D5D734608DC2}"/>
                </a:ext>
              </a:extLst>
            </p:cNvPr>
            <p:cNvSpPr/>
            <p:nvPr/>
          </p:nvSpPr>
          <p:spPr>
            <a:xfrm flipV="1">
              <a:off x="583814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2" name="Arc 381">
              <a:extLst>
                <a:ext uri="{FF2B5EF4-FFF2-40B4-BE49-F238E27FC236}">
                  <a16:creationId xmlns:a16="http://schemas.microsoft.com/office/drawing/2014/main" id="{3629ED03-8909-8543-ADE4-5B7E23A7C768}"/>
                </a:ext>
              </a:extLst>
            </p:cNvPr>
            <p:cNvSpPr/>
            <p:nvPr/>
          </p:nvSpPr>
          <p:spPr>
            <a:xfrm>
              <a:off x="594162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3" name="Arc 382">
              <a:extLst>
                <a:ext uri="{FF2B5EF4-FFF2-40B4-BE49-F238E27FC236}">
                  <a16:creationId xmlns:a16="http://schemas.microsoft.com/office/drawing/2014/main" id="{EFE516F8-7E3C-AD4E-A219-EC8B270CE523}"/>
                </a:ext>
              </a:extLst>
            </p:cNvPr>
            <p:cNvSpPr/>
            <p:nvPr/>
          </p:nvSpPr>
          <p:spPr>
            <a:xfrm flipV="1">
              <a:off x="604050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4" name="Arc 383">
              <a:extLst>
                <a:ext uri="{FF2B5EF4-FFF2-40B4-BE49-F238E27FC236}">
                  <a16:creationId xmlns:a16="http://schemas.microsoft.com/office/drawing/2014/main" id="{7CDC66FE-2152-DC45-A066-5F4B700D00E0}"/>
                </a:ext>
              </a:extLst>
            </p:cNvPr>
            <p:cNvSpPr/>
            <p:nvPr/>
          </p:nvSpPr>
          <p:spPr>
            <a:xfrm>
              <a:off x="614398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5" name="Arc 384">
              <a:extLst>
                <a:ext uri="{FF2B5EF4-FFF2-40B4-BE49-F238E27FC236}">
                  <a16:creationId xmlns:a16="http://schemas.microsoft.com/office/drawing/2014/main" id="{C7FB9753-A100-1D43-9017-3DDCD0EC99B1}"/>
                </a:ext>
              </a:extLst>
            </p:cNvPr>
            <p:cNvSpPr/>
            <p:nvPr/>
          </p:nvSpPr>
          <p:spPr>
            <a:xfrm flipV="1">
              <a:off x="624869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6" name="Arc 385">
              <a:extLst>
                <a:ext uri="{FF2B5EF4-FFF2-40B4-BE49-F238E27FC236}">
                  <a16:creationId xmlns:a16="http://schemas.microsoft.com/office/drawing/2014/main" id="{5629A131-413B-5D4A-BE78-50467F05D527}"/>
                </a:ext>
              </a:extLst>
            </p:cNvPr>
            <p:cNvSpPr/>
            <p:nvPr/>
          </p:nvSpPr>
          <p:spPr>
            <a:xfrm>
              <a:off x="635217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7" name="Arc 386">
              <a:extLst>
                <a:ext uri="{FF2B5EF4-FFF2-40B4-BE49-F238E27FC236}">
                  <a16:creationId xmlns:a16="http://schemas.microsoft.com/office/drawing/2014/main" id="{17660268-BAA5-0740-9581-2840ABBCD580}"/>
                </a:ext>
              </a:extLst>
            </p:cNvPr>
            <p:cNvSpPr/>
            <p:nvPr/>
          </p:nvSpPr>
          <p:spPr>
            <a:xfrm flipV="1">
              <a:off x="645565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8" name="Arc 387">
              <a:extLst>
                <a:ext uri="{FF2B5EF4-FFF2-40B4-BE49-F238E27FC236}">
                  <a16:creationId xmlns:a16="http://schemas.microsoft.com/office/drawing/2014/main" id="{0782ECFE-BAD3-F744-B5D0-8535510787E2}"/>
                </a:ext>
              </a:extLst>
            </p:cNvPr>
            <p:cNvSpPr/>
            <p:nvPr/>
          </p:nvSpPr>
          <p:spPr>
            <a:xfrm>
              <a:off x="655913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9" name="Arc 388">
              <a:extLst>
                <a:ext uri="{FF2B5EF4-FFF2-40B4-BE49-F238E27FC236}">
                  <a16:creationId xmlns:a16="http://schemas.microsoft.com/office/drawing/2014/main" id="{88F89C53-7FB2-9149-8588-27CC0E2ABB92}"/>
                </a:ext>
              </a:extLst>
            </p:cNvPr>
            <p:cNvSpPr/>
            <p:nvPr/>
          </p:nvSpPr>
          <p:spPr>
            <a:xfrm flipV="1">
              <a:off x="666260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0" name="Arc 389">
              <a:extLst>
                <a:ext uri="{FF2B5EF4-FFF2-40B4-BE49-F238E27FC236}">
                  <a16:creationId xmlns:a16="http://schemas.microsoft.com/office/drawing/2014/main" id="{BD3C7E12-9B14-7446-9781-8AAFD7551A35}"/>
                </a:ext>
              </a:extLst>
            </p:cNvPr>
            <p:cNvSpPr/>
            <p:nvPr/>
          </p:nvSpPr>
          <p:spPr>
            <a:xfrm>
              <a:off x="676608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1" name="Arc 390">
              <a:extLst>
                <a:ext uri="{FF2B5EF4-FFF2-40B4-BE49-F238E27FC236}">
                  <a16:creationId xmlns:a16="http://schemas.microsoft.com/office/drawing/2014/main" id="{A87E1B08-959F-B149-90F7-BED305FCBB30}"/>
                </a:ext>
              </a:extLst>
            </p:cNvPr>
            <p:cNvSpPr/>
            <p:nvPr/>
          </p:nvSpPr>
          <p:spPr>
            <a:xfrm flipV="1">
              <a:off x="687232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2" name="Arc 391">
              <a:extLst>
                <a:ext uri="{FF2B5EF4-FFF2-40B4-BE49-F238E27FC236}">
                  <a16:creationId xmlns:a16="http://schemas.microsoft.com/office/drawing/2014/main" id="{8FB1DD37-3CFF-A548-A832-8EF95C7CBBC7}"/>
                </a:ext>
              </a:extLst>
            </p:cNvPr>
            <p:cNvSpPr/>
            <p:nvPr/>
          </p:nvSpPr>
          <p:spPr>
            <a:xfrm>
              <a:off x="697580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3" name="Arc 392">
              <a:extLst>
                <a:ext uri="{FF2B5EF4-FFF2-40B4-BE49-F238E27FC236}">
                  <a16:creationId xmlns:a16="http://schemas.microsoft.com/office/drawing/2014/main" id="{C195832E-C527-1443-9AD4-368E45673DBC}"/>
                </a:ext>
              </a:extLst>
            </p:cNvPr>
            <p:cNvSpPr/>
            <p:nvPr/>
          </p:nvSpPr>
          <p:spPr>
            <a:xfrm flipV="1">
              <a:off x="707928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4" name="Arc 393">
              <a:extLst>
                <a:ext uri="{FF2B5EF4-FFF2-40B4-BE49-F238E27FC236}">
                  <a16:creationId xmlns:a16="http://schemas.microsoft.com/office/drawing/2014/main" id="{D1C95175-DA30-7041-AFDE-41A0F850F53D}"/>
                </a:ext>
              </a:extLst>
            </p:cNvPr>
            <p:cNvSpPr/>
            <p:nvPr/>
          </p:nvSpPr>
          <p:spPr>
            <a:xfrm>
              <a:off x="718275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5" name="Arc 394">
              <a:extLst>
                <a:ext uri="{FF2B5EF4-FFF2-40B4-BE49-F238E27FC236}">
                  <a16:creationId xmlns:a16="http://schemas.microsoft.com/office/drawing/2014/main" id="{D347827B-B142-2546-AD69-0BF7E49043AF}"/>
                </a:ext>
              </a:extLst>
            </p:cNvPr>
            <p:cNvSpPr/>
            <p:nvPr/>
          </p:nvSpPr>
          <p:spPr>
            <a:xfrm flipV="1">
              <a:off x="728623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6" name="Arc 395">
              <a:extLst>
                <a:ext uri="{FF2B5EF4-FFF2-40B4-BE49-F238E27FC236}">
                  <a16:creationId xmlns:a16="http://schemas.microsoft.com/office/drawing/2014/main" id="{7EB06B21-E857-A44E-9575-2C7EA08CAE4A}"/>
                </a:ext>
              </a:extLst>
            </p:cNvPr>
            <p:cNvSpPr/>
            <p:nvPr/>
          </p:nvSpPr>
          <p:spPr>
            <a:xfrm>
              <a:off x="7389715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7" name="Arc 396">
              <a:extLst>
                <a:ext uri="{FF2B5EF4-FFF2-40B4-BE49-F238E27FC236}">
                  <a16:creationId xmlns:a16="http://schemas.microsoft.com/office/drawing/2014/main" id="{092345F2-01B2-B449-9360-651355C3B6E8}"/>
                </a:ext>
              </a:extLst>
            </p:cNvPr>
            <p:cNvSpPr/>
            <p:nvPr/>
          </p:nvSpPr>
          <p:spPr>
            <a:xfrm flipV="1">
              <a:off x="749517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8" name="Arc 397">
              <a:extLst>
                <a:ext uri="{FF2B5EF4-FFF2-40B4-BE49-F238E27FC236}">
                  <a16:creationId xmlns:a16="http://schemas.microsoft.com/office/drawing/2014/main" id="{42D96620-14BF-9549-9F41-1668A6291A3E}"/>
                </a:ext>
              </a:extLst>
            </p:cNvPr>
            <p:cNvSpPr/>
            <p:nvPr/>
          </p:nvSpPr>
          <p:spPr>
            <a:xfrm>
              <a:off x="7598655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9" name="Arc 398">
              <a:extLst>
                <a:ext uri="{FF2B5EF4-FFF2-40B4-BE49-F238E27FC236}">
                  <a16:creationId xmlns:a16="http://schemas.microsoft.com/office/drawing/2014/main" id="{3E37EEBD-01D1-6A46-8AE7-8B61D0F9C463}"/>
                </a:ext>
              </a:extLst>
            </p:cNvPr>
            <p:cNvSpPr/>
            <p:nvPr/>
          </p:nvSpPr>
          <p:spPr>
            <a:xfrm flipV="1">
              <a:off x="770213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0" name="Arc 399">
              <a:extLst>
                <a:ext uri="{FF2B5EF4-FFF2-40B4-BE49-F238E27FC236}">
                  <a16:creationId xmlns:a16="http://schemas.microsoft.com/office/drawing/2014/main" id="{1AEE4984-3FFA-0C4D-B25F-BBAA55239073}"/>
                </a:ext>
              </a:extLst>
            </p:cNvPr>
            <p:cNvSpPr/>
            <p:nvPr/>
          </p:nvSpPr>
          <p:spPr>
            <a:xfrm>
              <a:off x="780561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1" name="Arc 400">
              <a:extLst>
                <a:ext uri="{FF2B5EF4-FFF2-40B4-BE49-F238E27FC236}">
                  <a16:creationId xmlns:a16="http://schemas.microsoft.com/office/drawing/2014/main" id="{E24DEC06-2BBC-9440-9CBA-BE2E1B0707C6}"/>
                </a:ext>
              </a:extLst>
            </p:cNvPr>
            <p:cNvSpPr/>
            <p:nvPr/>
          </p:nvSpPr>
          <p:spPr>
            <a:xfrm flipV="1">
              <a:off x="790908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2" name="Arc 401">
              <a:extLst>
                <a:ext uri="{FF2B5EF4-FFF2-40B4-BE49-F238E27FC236}">
                  <a16:creationId xmlns:a16="http://schemas.microsoft.com/office/drawing/2014/main" id="{3A476CF2-B071-D048-B933-6CB1490070BA}"/>
                </a:ext>
              </a:extLst>
            </p:cNvPr>
            <p:cNvSpPr/>
            <p:nvPr/>
          </p:nvSpPr>
          <p:spPr>
            <a:xfrm>
              <a:off x="801256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3" name="Arc 402">
              <a:extLst>
                <a:ext uri="{FF2B5EF4-FFF2-40B4-BE49-F238E27FC236}">
                  <a16:creationId xmlns:a16="http://schemas.microsoft.com/office/drawing/2014/main" id="{82A0593E-3F2E-5A44-B366-34B7F40C5DB7}"/>
                </a:ext>
              </a:extLst>
            </p:cNvPr>
            <p:cNvSpPr/>
            <p:nvPr/>
          </p:nvSpPr>
          <p:spPr>
            <a:xfrm flipV="1">
              <a:off x="811727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4" name="Arc 403">
              <a:extLst>
                <a:ext uri="{FF2B5EF4-FFF2-40B4-BE49-F238E27FC236}">
                  <a16:creationId xmlns:a16="http://schemas.microsoft.com/office/drawing/2014/main" id="{557E0B1A-6F53-D440-8E8E-54BA986A08B0}"/>
                </a:ext>
              </a:extLst>
            </p:cNvPr>
            <p:cNvSpPr/>
            <p:nvPr/>
          </p:nvSpPr>
          <p:spPr>
            <a:xfrm>
              <a:off x="822075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5" name="Arc 404">
              <a:extLst>
                <a:ext uri="{FF2B5EF4-FFF2-40B4-BE49-F238E27FC236}">
                  <a16:creationId xmlns:a16="http://schemas.microsoft.com/office/drawing/2014/main" id="{0C679470-14D9-1E41-9E58-D5CE83319AA6}"/>
                </a:ext>
              </a:extLst>
            </p:cNvPr>
            <p:cNvSpPr/>
            <p:nvPr/>
          </p:nvSpPr>
          <p:spPr>
            <a:xfrm flipV="1">
              <a:off x="832423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6" name="Arc 405">
              <a:extLst>
                <a:ext uri="{FF2B5EF4-FFF2-40B4-BE49-F238E27FC236}">
                  <a16:creationId xmlns:a16="http://schemas.microsoft.com/office/drawing/2014/main" id="{3EE73738-2845-6649-9567-FC5C2E2E961F}"/>
                </a:ext>
              </a:extLst>
            </p:cNvPr>
            <p:cNvSpPr/>
            <p:nvPr/>
          </p:nvSpPr>
          <p:spPr>
            <a:xfrm>
              <a:off x="842771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7" name="Arc 406">
              <a:extLst>
                <a:ext uri="{FF2B5EF4-FFF2-40B4-BE49-F238E27FC236}">
                  <a16:creationId xmlns:a16="http://schemas.microsoft.com/office/drawing/2014/main" id="{22B4F758-2A22-9E47-B53E-6A8A20ACB008}"/>
                </a:ext>
              </a:extLst>
            </p:cNvPr>
            <p:cNvSpPr/>
            <p:nvPr/>
          </p:nvSpPr>
          <p:spPr>
            <a:xfrm flipV="1">
              <a:off x="853118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8" name="Arc 407">
              <a:extLst>
                <a:ext uri="{FF2B5EF4-FFF2-40B4-BE49-F238E27FC236}">
                  <a16:creationId xmlns:a16="http://schemas.microsoft.com/office/drawing/2014/main" id="{8E07D6EF-8E1A-BE48-9E77-5F2D96A5049D}"/>
                </a:ext>
              </a:extLst>
            </p:cNvPr>
            <p:cNvSpPr/>
            <p:nvPr/>
          </p:nvSpPr>
          <p:spPr>
            <a:xfrm>
              <a:off x="863466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9" name="Arc 408">
              <a:extLst>
                <a:ext uri="{FF2B5EF4-FFF2-40B4-BE49-F238E27FC236}">
                  <a16:creationId xmlns:a16="http://schemas.microsoft.com/office/drawing/2014/main" id="{7F950FA5-F25B-794F-87C6-D0626AD0399E}"/>
                </a:ext>
              </a:extLst>
            </p:cNvPr>
            <p:cNvSpPr/>
            <p:nvPr/>
          </p:nvSpPr>
          <p:spPr>
            <a:xfrm flipV="1">
              <a:off x="873355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0" name="Arc 409">
              <a:extLst>
                <a:ext uri="{FF2B5EF4-FFF2-40B4-BE49-F238E27FC236}">
                  <a16:creationId xmlns:a16="http://schemas.microsoft.com/office/drawing/2014/main" id="{BD6B0E4B-EDDF-284B-A727-8EC5AA60A86A}"/>
                </a:ext>
              </a:extLst>
            </p:cNvPr>
            <p:cNvSpPr/>
            <p:nvPr/>
          </p:nvSpPr>
          <p:spPr>
            <a:xfrm>
              <a:off x="883703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1" name="Arc 410">
              <a:extLst>
                <a:ext uri="{FF2B5EF4-FFF2-40B4-BE49-F238E27FC236}">
                  <a16:creationId xmlns:a16="http://schemas.microsoft.com/office/drawing/2014/main" id="{0777B4A8-F5E7-D144-9184-6BE45DD0E9F8}"/>
                </a:ext>
              </a:extLst>
            </p:cNvPr>
            <p:cNvSpPr/>
            <p:nvPr/>
          </p:nvSpPr>
          <p:spPr>
            <a:xfrm flipV="1">
              <a:off x="894174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2" name="Arc 411">
              <a:extLst>
                <a:ext uri="{FF2B5EF4-FFF2-40B4-BE49-F238E27FC236}">
                  <a16:creationId xmlns:a16="http://schemas.microsoft.com/office/drawing/2014/main" id="{5E70808B-3F34-DD49-BA69-81C7C21BFA8A}"/>
                </a:ext>
              </a:extLst>
            </p:cNvPr>
            <p:cNvSpPr/>
            <p:nvPr/>
          </p:nvSpPr>
          <p:spPr>
            <a:xfrm>
              <a:off x="904522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3" name="Arc 412">
              <a:extLst>
                <a:ext uri="{FF2B5EF4-FFF2-40B4-BE49-F238E27FC236}">
                  <a16:creationId xmlns:a16="http://schemas.microsoft.com/office/drawing/2014/main" id="{F359C313-DAD2-3646-9700-12DB779076E0}"/>
                </a:ext>
              </a:extLst>
            </p:cNvPr>
            <p:cNvSpPr/>
            <p:nvPr/>
          </p:nvSpPr>
          <p:spPr>
            <a:xfrm flipV="1">
              <a:off x="914869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4" name="Arc 413">
              <a:extLst>
                <a:ext uri="{FF2B5EF4-FFF2-40B4-BE49-F238E27FC236}">
                  <a16:creationId xmlns:a16="http://schemas.microsoft.com/office/drawing/2014/main" id="{BB4664C0-16E2-544B-A88F-86D8840891C1}"/>
                </a:ext>
              </a:extLst>
            </p:cNvPr>
            <p:cNvSpPr/>
            <p:nvPr/>
          </p:nvSpPr>
          <p:spPr>
            <a:xfrm>
              <a:off x="925217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5" name="Arc 414">
              <a:extLst>
                <a:ext uri="{FF2B5EF4-FFF2-40B4-BE49-F238E27FC236}">
                  <a16:creationId xmlns:a16="http://schemas.microsoft.com/office/drawing/2014/main" id="{35B4C141-101D-A24C-B9AD-1DEBF33D56F2}"/>
                </a:ext>
              </a:extLst>
            </p:cNvPr>
            <p:cNvSpPr/>
            <p:nvPr/>
          </p:nvSpPr>
          <p:spPr>
            <a:xfrm flipV="1">
              <a:off x="935565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6" name="Arc 415">
              <a:extLst>
                <a:ext uri="{FF2B5EF4-FFF2-40B4-BE49-F238E27FC236}">
                  <a16:creationId xmlns:a16="http://schemas.microsoft.com/office/drawing/2014/main" id="{3E59EA84-FA4C-D843-8AA5-CE4C3717794C}"/>
                </a:ext>
              </a:extLst>
            </p:cNvPr>
            <p:cNvSpPr/>
            <p:nvPr/>
          </p:nvSpPr>
          <p:spPr>
            <a:xfrm>
              <a:off x="945913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7" name="TextBox 416">
            <a:extLst>
              <a:ext uri="{FF2B5EF4-FFF2-40B4-BE49-F238E27FC236}">
                <a16:creationId xmlns:a16="http://schemas.microsoft.com/office/drawing/2014/main" id="{C21B0BCF-CF1C-A944-B7DD-9A52425C241A}"/>
              </a:ext>
            </a:extLst>
          </p:cNvPr>
          <p:cNvSpPr txBox="1"/>
          <p:nvPr/>
        </p:nvSpPr>
        <p:spPr>
          <a:xfrm rot="817099">
            <a:off x="3186141" y="3312770"/>
            <a:ext cx="73191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10 Bpps</a:t>
            </a:r>
          </a:p>
        </p:txBody>
      </p:sp>
      <p:sp>
        <p:nvSpPr>
          <p:cNvPr id="418" name="TextBox 417">
            <a:extLst>
              <a:ext uri="{FF2B5EF4-FFF2-40B4-BE49-F238E27FC236}">
                <a16:creationId xmlns:a16="http://schemas.microsoft.com/office/drawing/2014/main" id="{4EB35A68-A809-6946-A5EF-4D81D0C2CBCE}"/>
              </a:ext>
            </a:extLst>
          </p:cNvPr>
          <p:cNvSpPr txBox="1"/>
          <p:nvPr/>
        </p:nvSpPr>
        <p:spPr>
          <a:xfrm rot="20489621">
            <a:off x="3159040" y="4986003"/>
            <a:ext cx="73191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10 Bpps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41C0382A-BB68-7E41-83C3-EC344A5F8171}"/>
              </a:ext>
            </a:extLst>
          </p:cNvPr>
          <p:cNvSpPr txBox="1"/>
          <p:nvPr/>
        </p:nvSpPr>
        <p:spPr>
          <a:xfrm rot="817099">
            <a:off x="8082600" y="4931933"/>
            <a:ext cx="73191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10 Bpps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7371E234-AA0B-6D45-8178-163BD4C2C92F}"/>
              </a:ext>
            </a:extLst>
          </p:cNvPr>
          <p:cNvSpPr txBox="1"/>
          <p:nvPr/>
        </p:nvSpPr>
        <p:spPr>
          <a:xfrm rot="20489621">
            <a:off x="8067808" y="3443109"/>
            <a:ext cx="73191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10 Bpps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1BD4A8C5-5ABE-F64D-8213-9EEEA96E4B40}"/>
              </a:ext>
            </a:extLst>
          </p:cNvPr>
          <p:cNvSpPr txBox="1"/>
          <p:nvPr/>
        </p:nvSpPr>
        <p:spPr>
          <a:xfrm>
            <a:off x="5784977" y="4704731"/>
            <a:ext cx="73191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10 Bpps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585BE2FE-3C04-044A-93CA-62B4B44D4792}"/>
              </a:ext>
            </a:extLst>
          </p:cNvPr>
          <p:cNvSpPr txBox="1"/>
          <p:nvPr/>
        </p:nvSpPr>
        <p:spPr>
          <a:xfrm>
            <a:off x="2335182" y="2739051"/>
            <a:ext cx="1604088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Avenir Book" panose="02000503020000020003" pitchFamily="2" charset="0"/>
              </a:rPr>
              <a:t>Desire X Bpps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411FC066-9410-844F-B4F6-25BDD8CD66DC}"/>
              </a:ext>
            </a:extLst>
          </p:cNvPr>
          <p:cNvSpPr txBox="1"/>
          <p:nvPr/>
        </p:nvSpPr>
        <p:spPr>
          <a:xfrm>
            <a:off x="2335182" y="5680584"/>
            <a:ext cx="1604088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Desire Y Bpps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3751405B-0C0C-7D47-A3B0-49C121E2442F}"/>
              </a:ext>
            </a:extLst>
          </p:cNvPr>
          <p:cNvSpPr txBox="1"/>
          <p:nvPr/>
        </p:nvSpPr>
        <p:spPr>
          <a:xfrm>
            <a:off x="5444217" y="5987900"/>
            <a:ext cx="5617029" cy="7040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Bottleneck link.</a:t>
            </a:r>
          </a:p>
          <a:p>
            <a:pPr algn="ctr"/>
            <a:r>
              <a:rPr lang="en-US" sz="1400" dirty="0">
                <a:latin typeface="Avenir Book" panose="02000503020000020003" pitchFamily="2" charset="0"/>
              </a:rPr>
              <a:t>Cannot achieve desired end-to-end entanglements if X+Y &gt; 10</a:t>
            </a:r>
          </a:p>
          <a:p>
            <a:pPr algn="ctr"/>
            <a:r>
              <a:rPr lang="en-US" sz="1050" dirty="0">
                <a:latin typeface="Avenir Book" panose="02000503020000020003" pitchFamily="2" charset="0"/>
              </a:rPr>
              <a:t>(or even less considering non-deterministic swaps and distillation)</a:t>
            </a:r>
          </a:p>
        </p:txBody>
      </p: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9A063672-1663-A148-A366-7211CA23C71E}"/>
              </a:ext>
            </a:extLst>
          </p:cNvPr>
          <p:cNvCxnSpPr>
            <a:cxnSpLocks/>
          </p:cNvCxnSpPr>
          <p:nvPr/>
        </p:nvCxnSpPr>
        <p:spPr>
          <a:xfrm flipV="1">
            <a:off x="6229505" y="5179125"/>
            <a:ext cx="0" cy="808775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499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2794364" y="2429243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Reliable transport: error detection and recovery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194666" y="1131168"/>
            <a:ext cx="11588261" cy="546849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This is an example of the go-back-N error recovery</a:t>
            </a:r>
          </a:p>
        </p:txBody>
      </p: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937" y="2017703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7CC8D8A2-CA0C-F944-8E6C-DF28CF02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406" y="2017703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584622-63C4-BA40-A000-18A3E8239594}"/>
              </a:ext>
            </a:extLst>
          </p:cNvPr>
          <p:cNvSpPr/>
          <p:nvPr/>
        </p:nvSpPr>
        <p:spPr>
          <a:xfrm rot="178311">
            <a:off x="3679251" y="2790676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48DD49A-A932-1043-B13C-3755AAE88467}"/>
              </a:ext>
            </a:extLst>
          </p:cNvPr>
          <p:cNvGrpSpPr/>
          <p:nvPr/>
        </p:nvGrpSpPr>
        <p:grpSpPr>
          <a:xfrm>
            <a:off x="8126589" y="3794070"/>
            <a:ext cx="213585" cy="213585"/>
            <a:chOff x="10833463" y="4315069"/>
            <a:chExt cx="383177" cy="38317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23AEC7B-BC36-DA42-A596-B31B1952F17E}"/>
                </a:ext>
              </a:extLst>
            </p:cNvPr>
            <p:cNvCxnSpPr/>
            <p:nvPr/>
          </p:nvCxnSpPr>
          <p:spPr>
            <a:xfrm flipV="1">
              <a:off x="10833463" y="4315069"/>
              <a:ext cx="383177" cy="383177"/>
            </a:xfrm>
            <a:prstGeom prst="line">
              <a:avLst/>
            </a:prstGeom>
            <a:ln w="111125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4970080-8265-5040-9E08-EA3D2629219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833463" y="4315069"/>
              <a:ext cx="383177" cy="383177"/>
            </a:xfrm>
            <a:prstGeom prst="line">
              <a:avLst/>
            </a:prstGeom>
            <a:ln w="111125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C6D278D-9A86-A848-AD8B-14D14E68D176}"/>
              </a:ext>
            </a:extLst>
          </p:cNvPr>
          <p:cNvGrpSpPr/>
          <p:nvPr/>
        </p:nvGrpSpPr>
        <p:grpSpPr>
          <a:xfrm>
            <a:off x="2801575" y="2314123"/>
            <a:ext cx="8288570" cy="4391471"/>
            <a:chOff x="1513433" y="1351722"/>
            <a:chExt cx="8288570" cy="5036795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82CC6C7-5D6B-E846-99A3-BF01DFED154C}"/>
                </a:ext>
              </a:extLst>
            </p:cNvPr>
            <p:cNvCxnSpPr>
              <a:cxnSpLocks/>
            </p:cNvCxnSpPr>
            <p:nvPr/>
          </p:nvCxnSpPr>
          <p:spPr>
            <a:xfrm>
              <a:off x="151343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BEA0395-F45B-E247-9E66-82380495C2F4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0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6CFCEA4-0C36-CF4D-8C37-27168E27936B}"/>
              </a:ext>
            </a:extLst>
          </p:cNvPr>
          <p:cNvCxnSpPr>
            <a:cxnSpLocks/>
          </p:cNvCxnSpPr>
          <p:nvPr/>
        </p:nvCxnSpPr>
        <p:spPr>
          <a:xfrm flipH="1" flipV="1">
            <a:off x="2801576" y="3115420"/>
            <a:ext cx="8268106" cy="36652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87E6A5E-807C-9D4D-8D41-7AB76F1ED470}"/>
              </a:ext>
            </a:extLst>
          </p:cNvPr>
          <p:cNvCxnSpPr>
            <a:cxnSpLocks/>
          </p:cNvCxnSpPr>
          <p:nvPr/>
        </p:nvCxnSpPr>
        <p:spPr>
          <a:xfrm flipH="1" flipV="1">
            <a:off x="2808787" y="3663109"/>
            <a:ext cx="5364470" cy="237806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D4F56193-FBA2-A64B-ADCF-9874BA809D31}"/>
              </a:ext>
            </a:extLst>
          </p:cNvPr>
          <p:cNvSpPr/>
          <p:nvPr/>
        </p:nvSpPr>
        <p:spPr>
          <a:xfrm rot="178311">
            <a:off x="3679251" y="3338500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2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A3528F8-C810-D34C-AA15-D10203CE4761}"/>
              </a:ext>
            </a:extLst>
          </p:cNvPr>
          <p:cNvCxnSpPr>
            <a:cxnSpLocks/>
          </p:cNvCxnSpPr>
          <p:nvPr/>
        </p:nvCxnSpPr>
        <p:spPr>
          <a:xfrm flipH="1" flipV="1">
            <a:off x="2801575" y="4210796"/>
            <a:ext cx="8268106" cy="36652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58724D16-6873-EB4F-9BAE-9855EE7CD3D5}"/>
              </a:ext>
            </a:extLst>
          </p:cNvPr>
          <p:cNvSpPr/>
          <p:nvPr/>
        </p:nvSpPr>
        <p:spPr>
          <a:xfrm rot="178311">
            <a:off x="3680596" y="3880816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3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E3C0248-5FB0-A84A-BE74-0D935977AFD0}"/>
              </a:ext>
            </a:extLst>
          </p:cNvPr>
          <p:cNvCxnSpPr>
            <a:cxnSpLocks/>
          </p:cNvCxnSpPr>
          <p:nvPr/>
        </p:nvCxnSpPr>
        <p:spPr>
          <a:xfrm flipH="1" flipV="1">
            <a:off x="2808787" y="4755348"/>
            <a:ext cx="8268106" cy="36652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C05CC27E-A0AE-064A-95E2-03340134D4D3}"/>
              </a:ext>
            </a:extLst>
          </p:cNvPr>
          <p:cNvSpPr/>
          <p:nvPr/>
        </p:nvSpPr>
        <p:spPr>
          <a:xfrm rot="178311">
            <a:off x="3679251" y="4431083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4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79096AD-2EA0-234B-8270-1E6FDADE1086}"/>
              </a:ext>
            </a:extLst>
          </p:cNvPr>
          <p:cNvCxnSpPr>
            <a:cxnSpLocks/>
          </p:cNvCxnSpPr>
          <p:nvPr/>
        </p:nvCxnSpPr>
        <p:spPr>
          <a:xfrm flipV="1">
            <a:off x="2815998" y="3569864"/>
            <a:ext cx="8268106" cy="36652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632CD2B-4706-5A44-B498-FA62B7C2C2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10361874" y="1786720"/>
            <a:ext cx="1275691" cy="12853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FBB51-30C3-5745-9ECC-29C0370DF1A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99123" y="1764676"/>
            <a:ext cx="1146554" cy="1146554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F446C93-6D7D-BD49-AB42-2DDAAA2F58FF}"/>
              </a:ext>
            </a:extLst>
          </p:cNvPr>
          <p:cNvCxnSpPr>
            <a:cxnSpLocks/>
          </p:cNvCxnSpPr>
          <p:nvPr/>
        </p:nvCxnSpPr>
        <p:spPr>
          <a:xfrm flipH="1">
            <a:off x="1950720" y="3675551"/>
            <a:ext cx="843644" cy="0"/>
          </a:xfrm>
          <a:prstGeom prst="line">
            <a:avLst/>
          </a:prstGeom>
          <a:ln w="15875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D333D4B-F239-514D-ACE5-4F9D24634DC5}"/>
              </a:ext>
            </a:extLst>
          </p:cNvPr>
          <p:cNvCxnSpPr>
            <a:cxnSpLocks/>
          </p:cNvCxnSpPr>
          <p:nvPr/>
        </p:nvCxnSpPr>
        <p:spPr>
          <a:xfrm>
            <a:off x="2557894" y="3675551"/>
            <a:ext cx="0" cy="1532981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B3D0E4A-9D19-F548-A87F-0E8A9CFC3CAB}"/>
              </a:ext>
            </a:extLst>
          </p:cNvPr>
          <p:cNvCxnSpPr>
            <a:cxnSpLocks/>
          </p:cNvCxnSpPr>
          <p:nvPr/>
        </p:nvCxnSpPr>
        <p:spPr>
          <a:xfrm flipH="1">
            <a:off x="1957931" y="5218474"/>
            <a:ext cx="843644" cy="0"/>
          </a:xfrm>
          <a:prstGeom prst="line">
            <a:avLst/>
          </a:prstGeom>
          <a:ln w="15875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4D66D2B-6C80-1646-A27D-BEBFF76BCA92}"/>
              </a:ext>
            </a:extLst>
          </p:cNvPr>
          <p:cNvSpPr txBox="1"/>
          <p:nvPr/>
        </p:nvSpPr>
        <p:spPr>
          <a:xfrm>
            <a:off x="505113" y="3685493"/>
            <a:ext cx="1992370" cy="152303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Time-out </a:t>
            </a:r>
          </a:p>
          <a:p>
            <a:pPr algn="r"/>
            <a:r>
              <a:rPr lang="en-US" sz="1400" dirty="0">
                <a:latin typeface="Avenir Book" panose="02000503020000020003" pitchFamily="2" charset="0"/>
              </a:rPr>
              <a:t>waiting for akc-2</a:t>
            </a:r>
          </a:p>
          <a:p>
            <a:pPr algn="r"/>
            <a:r>
              <a:rPr lang="en-US" sz="1200" dirty="0">
                <a:latin typeface="Avenir Book" panose="02000503020000020003" pitchFamily="2" charset="0"/>
              </a:rPr>
              <a:t>based on estimate RTT</a:t>
            </a:r>
          </a:p>
          <a:p>
            <a:pPr algn="r"/>
            <a:endParaRPr lang="en-US" sz="1200" dirty="0">
              <a:latin typeface="Avenir Book" panose="02000503020000020003" pitchFamily="2" charset="0"/>
            </a:endParaRPr>
          </a:p>
          <a:p>
            <a:pPr algn="r"/>
            <a:r>
              <a:rPr lang="en-US" sz="1200" dirty="0">
                <a:latin typeface="Avenir Book" panose="02000503020000020003" pitchFamily="2" charset="0"/>
              </a:rPr>
              <a:t>Retransmit packets +</a:t>
            </a:r>
          </a:p>
          <a:p>
            <a:pPr algn="r"/>
            <a:r>
              <a:rPr lang="en-US" sz="1200" dirty="0">
                <a:latin typeface="Avenir Book" panose="02000503020000020003" pitchFamily="2" charset="0"/>
              </a:rPr>
              <a:t>Adjust congestion window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FB66151-8583-1343-B462-ACF69EC103C4}"/>
              </a:ext>
            </a:extLst>
          </p:cNvPr>
          <p:cNvCxnSpPr>
            <a:cxnSpLocks/>
          </p:cNvCxnSpPr>
          <p:nvPr/>
        </p:nvCxnSpPr>
        <p:spPr>
          <a:xfrm flipH="1" flipV="1">
            <a:off x="2823210" y="5208532"/>
            <a:ext cx="8246471" cy="36556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79D4BF6-3FA4-7E45-BB21-18FCFD89F9E5}"/>
              </a:ext>
            </a:extLst>
          </p:cNvPr>
          <p:cNvCxnSpPr>
            <a:cxnSpLocks/>
          </p:cNvCxnSpPr>
          <p:nvPr/>
        </p:nvCxnSpPr>
        <p:spPr>
          <a:xfrm flipH="1" flipV="1">
            <a:off x="2815998" y="5756220"/>
            <a:ext cx="8268106" cy="366524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2D2CE6EC-31B2-824C-84F7-24ACF290507B}"/>
              </a:ext>
            </a:extLst>
          </p:cNvPr>
          <p:cNvSpPr/>
          <p:nvPr/>
        </p:nvSpPr>
        <p:spPr>
          <a:xfrm rot="178311">
            <a:off x="3682304" y="4867627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2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A8E6614-ECF2-DE46-B747-14FC173F0904}"/>
              </a:ext>
            </a:extLst>
          </p:cNvPr>
          <p:cNvCxnSpPr>
            <a:cxnSpLocks/>
          </p:cNvCxnSpPr>
          <p:nvPr/>
        </p:nvCxnSpPr>
        <p:spPr>
          <a:xfrm flipV="1">
            <a:off x="2808787" y="5655608"/>
            <a:ext cx="8268106" cy="36652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4B78858-CDDC-1747-83F2-2CB6B717835A}"/>
              </a:ext>
            </a:extLst>
          </p:cNvPr>
          <p:cNvCxnSpPr>
            <a:cxnSpLocks/>
          </p:cNvCxnSpPr>
          <p:nvPr/>
        </p:nvCxnSpPr>
        <p:spPr>
          <a:xfrm flipV="1">
            <a:off x="2794365" y="6200270"/>
            <a:ext cx="8268106" cy="36652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C101F3A2-2D12-0E4C-9203-311644CD706C}"/>
              </a:ext>
            </a:extLst>
          </p:cNvPr>
          <p:cNvSpPr/>
          <p:nvPr/>
        </p:nvSpPr>
        <p:spPr>
          <a:xfrm rot="178311">
            <a:off x="3674554" y="5415891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181A9B5-B934-2D4E-9F4C-F0A1909FB3EB}"/>
              </a:ext>
            </a:extLst>
          </p:cNvPr>
          <p:cNvSpPr/>
          <p:nvPr/>
        </p:nvSpPr>
        <p:spPr>
          <a:xfrm rot="178311">
            <a:off x="3844318" y="4932952"/>
            <a:ext cx="1249590" cy="28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Retransmit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22644D4-8D09-794E-8270-6CA87F8CE59A}"/>
              </a:ext>
            </a:extLst>
          </p:cNvPr>
          <p:cNvSpPr/>
          <p:nvPr/>
        </p:nvSpPr>
        <p:spPr>
          <a:xfrm rot="178311">
            <a:off x="3839667" y="5469829"/>
            <a:ext cx="1249590" cy="28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Retransmit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9337BF1-6D77-5E49-8137-BF8901113DE5}"/>
              </a:ext>
            </a:extLst>
          </p:cNvPr>
          <p:cNvCxnSpPr>
            <a:cxnSpLocks/>
          </p:cNvCxnSpPr>
          <p:nvPr/>
        </p:nvCxnSpPr>
        <p:spPr>
          <a:xfrm flipH="1" flipV="1">
            <a:off x="2823210" y="6378298"/>
            <a:ext cx="7538664" cy="334188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499C3DE3-F3C8-6D47-9288-DAA3A0E7C98E}"/>
              </a:ext>
            </a:extLst>
          </p:cNvPr>
          <p:cNvSpPr/>
          <p:nvPr/>
        </p:nvSpPr>
        <p:spPr>
          <a:xfrm rot="178311">
            <a:off x="3674554" y="6041048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07D5E66-4FF8-B24C-A760-32A4ACC2386A}"/>
              </a:ext>
            </a:extLst>
          </p:cNvPr>
          <p:cNvSpPr/>
          <p:nvPr/>
        </p:nvSpPr>
        <p:spPr>
          <a:xfrm rot="178311">
            <a:off x="3810192" y="6112032"/>
            <a:ext cx="1249590" cy="28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Retransmit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80A6BEA-05D2-AB49-8849-F35313BFC849}"/>
              </a:ext>
            </a:extLst>
          </p:cNvPr>
          <p:cNvSpPr/>
          <p:nvPr/>
        </p:nvSpPr>
        <p:spPr>
          <a:xfrm rot="21393565">
            <a:off x="6869541" y="3470227"/>
            <a:ext cx="1249590" cy="28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Ack 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A797587-23CD-DC4C-ADA5-B1640A7F44A4}"/>
              </a:ext>
            </a:extLst>
          </p:cNvPr>
          <p:cNvSpPr/>
          <p:nvPr/>
        </p:nvSpPr>
        <p:spPr>
          <a:xfrm rot="21393565">
            <a:off x="6863500" y="5547155"/>
            <a:ext cx="1249590" cy="28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Ack 2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3F82A96-9837-F24E-A320-2C5B4E99D52C}"/>
              </a:ext>
            </a:extLst>
          </p:cNvPr>
          <p:cNvSpPr/>
          <p:nvPr/>
        </p:nvSpPr>
        <p:spPr>
          <a:xfrm rot="21393565">
            <a:off x="6868835" y="6098709"/>
            <a:ext cx="1249590" cy="28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Ack 3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2F9021A-0F17-6F45-B147-7FF5B2AF53E9}"/>
              </a:ext>
            </a:extLst>
          </p:cNvPr>
          <p:cNvSpPr/>
          <p:nvPr/>
        </p:nvSpPr>
        <p:spPr>
          <a:xfrm>
            <a:off x="8389139" y="3661863"/>
            <a:ext cx="2212657" cy="486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FF0000"/>
                </a:solidFill>
              </a:rPr>
              <a:t>Dropped </a:t>
            </a:r>
          </a:p>
          <a:p>
            <a:r>
              <a:rPr lang="en-US" sz="1200" dirty="0">
                <a:solidFill>
                  <a:srgbClr val="FF0000"/>
                </a:solidFill>
              </a:rPr>
              <a:t>(most likely due to congestion)</a:t>
            </a:r>
          </a:p>
        </p:txBody>
      </p:sp>
    </p:spTree>
    <p:extLst>
      <p:ext uri="{BB962C8B-B14F-4D97-AF65-F5344CB8AC3E}">
        <p14:creationId xmlns:p14="http://schemas.microsoft.com/office/powerpoint/2010/main" val="840445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Error detection and recovery mechanisms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Checksums</a:t>
            </a:r>
          </a:p>
          <a:p>
            <a:pPr lvl="1"/>
            <a:r>
              <a:rPr lang="en-US" sz="2000" dirty="0"/>
              <a:t>To detect transmission errors</a:t>
            </a:r>
          </a:p>
          <a:p>
            <a:pPr lvl="1"/>
            <a:r>
              <a:rPr lang="en-US" sz="2000" dirty="0"/>
              <a:t>Classical networks are so reliable that the vast majority of drops are due to congestion</a:t>
            </a:r>
          </a:p>
          <a:p>
            <a:r>
              <a:rPr lang="en-US" dirty="0"/>
              <a:t>Automatic Repeat Request (ARQ)</a:t>
            </a:r>
          </a:p>
          <a:p>
            <a:pPr lvl="1"/>
            <a:r>
              <a:rPr lang="en-US" sz="2000" dirty="0"/>
              <a:t>Receiver sends an acknowledgement (ack) when it has correctly received the data</a:t>
            </a:r>
          </a:p>
          <a:p>
            <a:pPr lvl="1"/>
            <a:r>
              <a:rPr lang="en-US" sz="2000" dirty="0"/>
              <a:t>The sender re-transmits the data when it does not receive the ack</a:t>
            </a:r>
          </a:p>
          <a:p>
            <a:pPr lvl="1"/>
            <a:r>
              <a:rPr lang="en-US" sz="2000" dirty="0"/>
              <a:t>Not an option for quantum networks (requires that the sender keeps a copy until the data is acknowledged, in case the data needs to be retransmitted).</a:t>
            </a:r>
          </a:p>
          <a:p>
            <a:pPr lvl="1"/>
            <a:r>
              <a:rPr lang="en-US" sz="2000" dirty="0"/>
              <a:t>Go-back-N: resend all data starting at the dropped packet</a:t>
            </a:r>
          </a:p>
          <a:p>
            <a:pPr lvl="1"/>
            <a:r>
              <a:rPr lang="en-US" sz="2000" dirty="0"/>
              <a:t>Selective repeat: only resend the data that was dropped (requires selective ack)</a:t>
            </a:r>
          </a:p>
          <a:p>
            <a:r>
              <a:rPr lang="en-US" dirty="0"/>
              <a:t>Forward Error Correction (FEC)</a:t>
            </a:r>
          </a:p>
          <a:p>
            <a:pPr lvl="1"/>
            <a:r>
              <a:rPr lang="en-US" sz="2000" dirty="0"/>
              <a:t>When error rate is too high (noisy links)</a:t>
            </a:r>
          </a:p>
          <a:p>
            <a:pPr lvl="1"/>
            <a:r>
              <a:rPr lang="en-US" sz="2000" dirty="0"/>
              <a:t>When retransmission is delay is not acceptable (e.g. long latency satellite links)</a:t>
            </a:r>
          </a:p>
          <a:p>
            <a:pPr lvl="1"/>
            <a:r>
              <a:rPr lang="en-US" sz="2000" dirty="0"/>
              <a:t>The only option in quantum networks (quantum error correcting codes)</a:t>
            </a:r>
          </a:p>
        </p:txBody>
      </p:sp>
    </p:spTree>
    <p:extLst>
      <p:ext uri="{BB962C8B-B14F-4D97-AF65-F5344CB8AC3E}">
        <p14:creationId xmlns:p14="http://schemas.microsoft.com/office/powerpoint/2010/main" val="28328613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so difficult about this?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Flow control, congestion control, and error control are separate but closely related concepts</a:t>
            </a:r>
          </a:p>
          <a:p>
            <a:r>
              <a:rPr lang="en-US" dirty="0"/>
              <a:t>Most transport protocols don’t have clean separation of concerns</a:t>
            </a:r>
          </a:p>
          <a:p>
            <a:r>
              <a:rPr lang="en-US" dirty="0"/>
              <a:t>For example, in TCP absence of ACK can mean many things:</a:t>
            </a:r>
          </a:p>
          <a:p>
            <a:pPr lvl="1"/>
            <a:r>
              <a:rPr lang="en-US" dirty="0"/>
              <a:t>Flow control: receiver wants us to slow down</a:t>
            </a:r>
          </a:p>
          <a:p>
            <a:pPr lvl="1"/>
            <a:r>
              <a:rPr lang="en-US" dirty="0"/>
              <a:t>Error: data packet or ACK was dropped</a:t>
            </a:r>
          </a:p>
          <a:p>
            <a:pPr lvl="1"/>
            <a:r>
              <a:rPr lang="en-US" dirty="0"/>
              <a:t>Congestion: data packet or ACK was delayed in queue</a:t>
            </a:r>
          </a:p>
          <a:p>
            <a:r>
              <a:rPr lang="en-US" dirty="0"/>
              <a:t>Over time TCP has been enhanced:</a:t>
            </a:r>
          </a:p>
          <a:p>
            <a:pPr lvl="1"/>
            <a:r>
              <a:rPr lang="en-US" dirty="0"/>
              <a:t>Selective acknowledgement (SACK)</a:t>
            </a:r>
          </a:p>
          <a:p>
            <a:pPr lvl="1"/>
            <a:r>
              <a:rPr lang="en-US" dirty="0"/>
              <a:t>Timestamps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447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246563"/>
            <a:ext cx="11707106" cy="3982935"/>
          </a:xfrm>
        </p:spPr>
        <p:txBody>
          <a:bodyPr>
            <a:normAutofit/>
          </a:bodyPr>
          <a:lstStyle/>
          <a:p>
            <a:r>
              <a:rPr lang="en-US" sz="5400" dirty="0"/>
              <a:t>Flow control</a:t>
            </a:r>
            <a:br>
              <a:rPr lang="en-US" sz="5400" dirty="0"/>
            </a:br>
            <a:r>
              <a:rPr lang="en-US" sz="5400" dirty="0"/>
              <a:t>Congestion control</a:t>
            </a:r>
            <a:br>
              <a:rPr lang="en-US" sz="5400" dirty="0"/>
            </a:br>
            <a:r>
              <a:rPr lang="en-US" sz="5400" dirty="0"/>
              <a:t>Error control</a:t>
            </a:r>
            <a:br>
              <a:rPr lang="en-US" sz="5400" dirty="0"/>
            </a:br>
            <a:r>
              <a:rPr lang="en-US" sz="5400" dirty="0"/>
              <a:t>in the </a:t>
            </a:r>
            <a:r>
              <a:rPr lang="en-US" sz="5400" b="1" dirty="0"/>
              <a:t>control</a:t>
            </a:r>
            <a:r>
              <a:rPr lang="en-US" sz="5400" dirty="0"/>
              <a:t> plane 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62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 matters in the control plane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Routing and signaling protocols exchange large volumes of data</a:t>
            </a:r>
          </a:p>
          <a:p>
            <a:r>
              <a:rPr lang="en-US" dirty="0"/>
              <a:t>Sender must not overwhelm receiver</a:t>
            </a:r>
          </a:p>
          <a:p>
            <a:r>
              <a:rPr lang="en-US" dirty="0"/>
              <a:t>Flow control approaches in routing and signaling protocols:</a:t>
            </a:r>
          </a:p>
          <a:p>
            <a:pPr lvl="1"/>
            <a:r>
              <a:rPr lang="en-US" sz="2000" dirty="0"/>
              <a:t>Fixed pacing</a:t>
            </a:r>
          </a:p>
          <a:p>
            <a:pPr lvl="1"/>
            <a:r>
              <a:rPr lang="en-US" sz="2000" dirty="0"/>
              <a:t>Flow control mechanism built into the protocol itself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sz="2000" dirty="0"/>
              <a:t>Rely on TCP flow control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37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ISIS flow control</a:t>
            </a:r>
          </a:p>
        </p:txBody>
      </p: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31F31273-ED3D-B842-A8CC-00E3E374D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611" y="2464500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76F3EA95-D0A2-B14B-A3FA-72CB3F7F0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323" y="2464500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40665EA-10D3-694F-9D47-52FE563E8983}"/>
              </a:ext>
            </a:extLst>
          </p:cNvPr>
          <p:cNvGrpSpPr/>
          <p:nvPr/>
        </p:nvGrpSpPr>
        <p:grpSpPr>
          <a:xfrm>
            <a:off x="1646711" y="3311667"/>
            <a:ext cx="1845426" cy="2924251"/>
            <a:chOff x="1513433" y="1351722"/>
            <a:chExt cx="8288570" cy="503679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544A537-D975-6E4C-B0B3-1B936F398772}"/>
                </a:ext>
              </a:extLst>
            </p:cNvPr>
            <p:cNvCxnSpPr>
              <a:cxnSpLocks/>
            </p:cNvCxnSpPr>
            <p:nvPr/>
          </p:nvCxnSpPr>
          <p:spPr>
            <a:xfrm>
              <a:off x="151343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4CBC6C8-FDFC-0F49-B09B-BC1623787FD9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0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23D750-08A3-6A45-B998-AC3B8CCD2394}"/>
              </a:ext>
            </a:extLst>
          </p:cNvPr>
          <p:cNvCxnSpPr>
            <a:cxnSpLocks/>
          </p:cNvCxnSpPr>
          <p:nvPr/>
        </p:nvCxnSpPr>
        <p:spPr>
          <a:xfrm flipH="1">
            <a:off x="1658266" y="3709219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077981-0A8E-8C41-8EA5-0208E1704934}"/>
              </a:ext>
            </a:extLst>
          </p:cNvPr>
          <p:cNvCxnSpPr>
            <a:cxnSpLocks/>
          </p:cNvCxnSpPr>
          <p:nvPr/>
        </p:nvCxnSpPr>
        <p:spPr>
          <a:xfrm>
            <a:off x="1646711" y="3844202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9BCC3D-8D27-0F46-A742-9B55795730A4}"/>
              </a:ext>
            </a:extLst>
          </p:cNvPr>
          <p:cNvCxnSpPr>
            <a:cxnSpLocks/>
          </p:cNvCxnSpPr>
          <p:nvPr/>
        </p:nvCxnSpPr>
        <p:spPr>
          <a:xfrm flipH="1">
            <a:off x="1646710" y="3983539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CDC3213-98B5-C947-BD16-3E9E3B80919D}"/>
              </a:ext>
            </a:extLst>
          </p:cNvPr>
          <p:cNvSpPr txBox="1"/>
          <p:nvPr/>
        </p:nvSpPr>
        <p:spPr>
          <a:xfrm>
            <a:off x="2233219" y="3426616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IIH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9339905-3B44-EF49-896F-E97E5D1F5546}"/>
              </a:ext>
            </a:extLst>
          </p:cNvPr>
          <p:cNvSpPr/>
          <p:nvPr/>
        </p:nvSpPr>
        <p:spPr>
          <a:xfrm>
            <a:off x="1511037" y="3391781"/>
            <a:ext cx="2111728" cy="823380"/>
          </a:xfrm>
          <a:prstGeom prst="roundRect">
            <a:avLst>
              <a:gd name="adj" fmla="val 11379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77E02E9-4903-104C-AFB9-C6A1EF49A79B}"/>
              </a:ext>
            </a:extLst>
          </p:cNvPr>
          <p:cNvCxnSpPr>
            <a:cxnSpLocks/>
          </p:cNvCxnSpPr>
          <p:nvPr/>
        </p:nvCxnSpPr>
        <p:spPr>
          <a:xfrm flipH="1">
            <a:off x="1658266" y="4662808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1B3386A-E8C5-3E4F-B3B4-35DEA1FECAA7}"/>
              </a:ext>
            </a:extLst>
          </p:cNvPr>
          <p:cNvSpPr txBox="1"/>
          <p:nvPr/>
        </p:nvSpPr>
        <p:spPr>
          <a:xfrm>
            <a:off x="409073" y="1339598"/>
            <a:ext cx="11094915" cy="73915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latin typeface="Avenir Book" panose="02000503020000020003" pitchFamily="2" charset="0"/>
              </a:rPr>
              <a:t>Initial database synchronization sends large volume of link state packets (LSPs)</a:t>
            </a:r>
            <a:br>
              <a:rPr lang="en-US" sz="2400" dirty="0">
                <a:latin typeface="Avenir Book" panose="02000503020000020003" pitchFamily="2" charset="0"/>
              </a:rPr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Potentially tens of thousands of LSPs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ACF62E-A7D2-FB40-A777-031E0234FEBF}"/>
              </a:ext>
            </a:extLst>
          </p:cNvPr>
          <p:cNvCxnSpPr>
            <a:cxnSpLocks/>
          </p:cNvCxnSpPr>
          <p:nvPr/>
        </p:nvCxnSpPr>
        <p:spPr>
          <a:xfrm flipH="1">
            <a:off x="1658266" y="4797456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D9EC843-D44C-BC4F-8F12-2628DABC357A}"/>
              </a:ext>
            </a:extLst>
          </p:cNvPr>
          <p:cNvCxnSpPr>
            <a:cxnSpLocks/>
          </p:cNvCxnSpPr>
          <p:nvPr/>
        </p:nvCxnSpPr>
        <p:spPr>
          <a:xfrm flipH="1">
            <a:off x="1658266" y="4932104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96626D-2C73-4246-B50F-CCC63E5F9581}"/>
              </a:ext>
            </a:extLst>
          </p:cNvPr>
          <p:cNvCxnSpPr>
            <a:cxnSpLocks/>
          </p:cNvCxnSpPr>
          <p:nvPr/>
        </p:nvCxnSpPr>
        <p:spPr>
          <a:xfrm flipH="1">
            <a:off x="1658266" y="5066752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18B816-E39B-A147-BCB2-69B44008BA5F}"/>
              </a:ext>
            </a:extLst>
          </p:cNvPr>
          <p:cNvCxnSpPr>
            <a:cxnSpLocks/>
          </p:cNvCxnSpPr>
          <p:nvPr/>
        </p:nvCxnSpPr>
        <p:spPr>
          <a:xfrm flipH="1">
            <a:off x="1658266" y="5201400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B507EFF-8B0F-E54C-8887-D69DC9C2959D}"/>
              </a:ext>
            </a:extLst>
          </p:cNvPr>
          <p:cNvCxnSpPr>
            <a:cxnSpLocks/>
          </p:cNvCxnSpPr>
          <p:nvPr/>
        </p:nvCxnSpPr>
        <p:spPr>
          <a:xfrm flipH="1">
            <a:off x="1658266" y="5336048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60563D3-1696-0345-94AB-62BBFF142A28}"/>
              </a:ext>
            </a:extLst>
          </p:cNvPr>
          <p:cNvCxnSpPr>
            <a:cxnSpLocks/>
          </p:cNvCxnSpPr>
          <p:nvPr/>
        </p:nvCxnSpPr>
        <p:spPr>
          <a:xfrm flipH="1">
            <a:off x="1658266" y="5470696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8D78DF8-B51D-4F47-9CEC-D626EFC0D97D}"/>
              </a:ext>
            </a:extLst>
          </p:cNvPr>
          <p:cNvCxnSpPr>
            <a:cxnSpLocks/>
          </p:cNvCxnSpPr>
          <p:nvPr/>
        </p:nvCxnSpPr>
        <p:spPr>
          <a:xfrm flipH="1">
            <a:off x="1658266" y="5605344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A6CEE60-CDDB-0947-95EE-298E73FB0FBF}"/>
              </a:ext>
            </a:extLst>
          </p:cNvPr>
          <p:cNvCxnSpPr>
            <a:cxnSpLocks/>
          </p:cNvCxnSpPr>
          <p:nvPr/>
        </p:nvCxnSpPr>
        <p:spPr>
          <a:xfrm flipH="1">
            <a:off x="1658266" y="5739992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D00AFCE-AFFD-D54F-8B3A-BB841C3EAB8C}"/>
              </a:ext>
            </a:extLst>
          </p:cNvPr>
          <p:cNvSpPr/>
          <p:nvPr/>
        </p:nvSpPr>
        <p:spPr>
          <a:xfrm>
            <a:off x="1511037" y="4374598"/>
            <a:ext cx="2111728" cy="1579890"/>
          </a:xfrm>
          <a:prstGeom prst="roundRect">
            <a:avLst>
              <a:gd name="adj" fmla="val 6770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E5C0A5-F3DB-034C-B7A9-FF6BA1C780D4}"/>
              </a:ext>
            </a:extLst>
          </p:cNvPr>
          <p:cNvSpPr txBox="1"/>
          <p:nvPr/>
        </p:nvSpPr>
        <p:spPr>
          <a:xfrm>
            <a:off x="2178712" y="4393984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LSP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FD608C-A18B-AD45-9CD4-17A221911A28}"/>
              </a:ext>
            </a:extLst>
          </p:cNvPr>
          <p:cNvSpPr txBox="1"/>
          <p:nvPr/>
        </p:nvSpPr>
        <p:spPr>
          <a:xfrm>
            <a:off x="3758439" y="3600995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ISIS adjacency comes up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3FBF91-ED0C-ED45-B79E-EFB3AAA36752}"/>
              </a:ext>
            </a:extLst>
          </p:cNvPr>
          <p:cNvSpPr txBox="1"/>
          <p:nvPr/>
        </p:nvSpPr>
        <p:spPr>
          <a:xfrm>
            <a:off x="3758439" y="4977640"/>
            <a:ext cx="3159829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Initial link-state database (LSDB) synchronization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EB01F85-2BDA-204C-9113-ADEF5E4A2483}"/>
              </a:ext>
            </a:extLst>
          </p:cNvPr>
          <p:cNvGrpSpPr/>
          <p:nvPr/>
        </p:nvGrpSpPr>
        <p:grpSpPr>
          <a:xfrm>
            <a:off x="7056315" y="4374598"/>
            <a:ext cx="256512" cy="1756453"/>
            <a:chOff x="8702235" y="3983539"/>
            <a:chExt cx="256512" cy="1756453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3EEB6E4-3AAC-8D4D-9A37-A7F686A102C0}"/>
                </a:ext>
              </a:extLst>
            </p:cNvPr>
            <p:cNvCxnSpPr>
              <a:cxnSpLocks/>
            </p:cNvCxnSpPr>
            <p:nvPr/>
          </p:nvCxnSpPr>
          <p:spPr>
            <a:xfrm>
              <a:off x="8830491" y="3983539"/>
              <a:ext cx="0" cy="1756453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157FCA7-23FC-CA43-8C1E-B75F160152E3}"/>
                </a:ext>
              </a:extLst>
            </p:cNvPr>
            <p:cNvCxnSpPr>
              <a:cxnSpLocks/>
            </p:cNvCxnSpPr>
            <p:nvPr/>
          </p:nvCxnSpPr>
          <p:spPr>
            <a:xfrm>
              <a:off x="8830491" y="3983539"/>
              <a:ext cx="128256" cy="0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5A6AD8E-820D-B04F-81D6-9CED08B4926F}"/>
                </a:ext>
              </a:extLst>
            </p:cNvPr>
            <p:cNvCxnSpPr>
              <a:cxnSpLocks/>
            </p:cNvCxnSpPr>
            <p:nvPr/>
          </p:nvCxnSpPr>
          <p:spPr>
            <a:xfrm>
              <a:off x="8830491" y="5739992"/>
              <a:ext cx="128256" cy="0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4A68CC3-28BC-1942-AAFF-381B2405378F}"/>
                </a:ext>
              </a:extLst>
            </p:cNvPr>
            <p:cNvCxnSpPr>
              <a:cxnSpLocks/>
            </p:cNvCxnSpPr>
            <p:nvPr/>
          </p:nvCxnSpPr>
          <p:spPr>
            <a:xfrm>
              <a:off x="8702235" y="4841106"/>
              <a:ext cx="128256" cy="0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9F66F84-230F-1D48-9631-6034722F0BE3}"/>
              </a:ext>
            </a:extLst>
          </p:cNvPr>
          <p:cNvSpPr txBox="1"/>
          <p:nvPr/>
        </p:nvSpPr>
        <p:spPr>
          <a:xfrm>
            <a:off x="7450871" y="4598275"/>
            <a:ext cx="4291948" cy="147554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Pacing parameters in standard, 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dirty="0">
                <a:latin typeface="Avenir Book" panose="02000503020000020003" pitchFamily="2" charset="0"/>
              </a:rPr>
              <a:t>e.g. minimumLSPTransmissionInterval</a:t>
            </a:r>
          </a:p>
          <a:p>
            <a:pPr marL="102870" indent="-102870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r>
              <a:rPr lang="en-US" dirty="0">
                <a:latin typeface="Avenir Book" panose="02000503020000020003" pitchFamily="2" charset="0"/>
              </a:rPr>
              <a:t>Recent proposals to dynamically control intervals in ISIS protocol.</a:t>
            </a:r>
          </a:p>
          <a:p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303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BGP flow control</a:t>
            </a:r>
          </a:p>
        </p:txBody>
      </p: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31F31273-ED3D-B842-A8CC-00E3E374D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611" y="2464500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76F3EA95-D0A2-B14B-A3FA-72CB3F7F0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323" y="2464500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40665EA-10D3-694F-9D47-52FE563E8983}"/>
              </a:ext>
            </a:extLst>
          </p:cNvPr>
          <p:cNvGrpSpPr/>
          <p:nvPr/>
        </p:nvGrpSpPr>
        <p:grpSpPr>
          <a:xfrm>
            <a:off x="1646711" y="3311667"/>
            <a:ext cx="1845426" cy="2924251"/>
            <a:chOff x="1513433" y="1351722"/>
            <a:chExt cx="8288570" cy="503679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544A537-D975-6E4C-B0B3-1B936F398772}"/>
                </a:ext>
              </a:extLst>
            </p:cNvPr>
            <p:cNvCxnSpPr>
              <a:cxnSpLocks/>
            </p:cNvCxnSpPr>
            <p:nvPr/>
          </p:nvCxnSpPr>
          <p:spPr>
            <a:xfrm>
              <a:off x="151343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4CBC6C8-FDFC-0F49-B09B-BC1623787FD9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0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23D750-08A3-6A45-B998-AC3B8CCD2394}"/>
              </a:ext>
            </a:extLst>
          </p:cNvPr>
          <p:cNvCxnSpPr>
            <a:cxnSpLocks/>
          </p:cNvCxnSpPr>
          <p:nvPr/>
        </p:nvCxnSpPr>
        <p:spPr>
          <a:xfrm flipH="1">
            <a:off x="1658266" y="3709219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077981-0A8E-8C41-8EA5-0208E1704934}"/>
              </a:ext>
            </a:extLst>
          </p:cNvPr>
          <p:cNvCxnSpPr>
            <a:cxnSpLocks/>
          </p:cNvCxnSpPr>
          <p:nvPr/>
        </p:nvCxnSpPr>
        <p:spPr>
          <a:xfrm>
            <a:off x="1646711" y="3844202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CDC3213-98B5-C947-BD16-3E9E3B80919D}"/>
              </a:ext>
            </a:extLst>
          </p:cNvPr>
          <p:cNvSpPr txBox="1"/>
          <p:nvPr/>
        </p:nvSpPr>
        <p:spPr>
          <a:xfrm>
            <a:off x="2233219" y="3426616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OPEN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9339905-3B44-EF49-896F-E97E5D1F5546}"/>
              </a:ext>
            </a:extLst>
          </p:cNvPr>
          <p:cNvSpPr/>
          <p:nvPr/>
        </p:nvSpPr>
        <p:spPr>
          <a:xfrm>
            <a:off x="1511037" y="3391781"/>
            <a:ext cx="2111728" cy="656734"/>
          </a:xfrm>
          <a:prstGeom prst="roundRect">
            <a:avLst>
              <a:gd name="adj" fmla="val 11379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77E02E9-4903-104C-AFB9-C6A1EF49A79B}"/>
              </a:ext>
            </a:extLst>
          </p:cNvPr>
          <p:cNvCxnSpPr>
            <a:cxnSpLocks/>
          </p:cNvCxnSpPr>
          <p:nvPr/>
        </p:nvCxnSpPr>
        <p:spPr>
          <a:xfrm flipH="1">
            <a:off x="1658266" y="4662808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1B3386A-E8C5-3E4F-B3B4-35DEA1FECAA7}"/>
              </a:ext>
            </a:extLst>
          </p:cNvPr>
          <p:cNvSpPr txBox="1"/>
          <p:nvPr/>
        </p:nvSpPr>
        <p:spPr>
          <a:xfrm>
            <a:off x="409073" y="1339598"/>
            <a:ext cx="11094915" cy="73915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latin typeface="Avenir Book" panose="02000503020000020003" pitchFamily="2" charset="0"/>
              </a:rPr>
              <a:t>Initial database synchronization sends large volume of routes (UPDATEs)</a:t>
            </a:r>
            <a:br>
              <a:rPr lang="en-US" sz="2400" dirty="0">
                <a:latin typeface="Avenir Book" panose="02000503020000020003" pitchFamily="2" charset="0"/>
              </a:rPr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Often well above 1 million routes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ACF62E-A7D2-FB40-A777-031E0234FEBF}"/>
              </a:ext>
            </a:extLst>
          </p:cNvPr>
          <p:cNvCxnSpPr>
            <a:cxnSpLocks/>
          </p:cNvCxnSpPr>
          <p:nvPr/>
        </p:nvCxnSpPr>
        <p:spPr>
          <a:xfrm flipH="1">
            <a:off x="1658266" y="4797456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D9EC843-D44C-BC4F-8F12-2628DABC357A}"/>
              </a:ext>
            </a:extLst>
          </p:cNvPr>
          <p:cNvCxnSpPr>
            <a:cxnSpLocks/>
          </p:cNvCxnSpPr>
          <p:nvPr/>
        </p:nvCxnSpPr>
        <p:spPr>
          <a:xfrm flipH="1">
            <a:off x="1658266" y="4932104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96626D-2C73-4246-B50F-CCC63E5F9581}"/>
              </a:ext>
            </a:extLst>
          </p:cNvPr>
          <p:cNvCxnSpPr>
            <a:cxnSpLocks/>
          </p:cNvCxnSpPr>
          <p:nvPr/>
        </p:nvCxnSpPr>
        <p:spPr>
          <a:xfrm flipH="1">
            <a:off x="1658266" y="5066752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18B816-E39B-A147-BCB2-69B44008BA5F}"/>
              </a:ext>
            </a:extLst>
          </p:cNvPr>
          <p:cNvCxnSpPr>
            <a:cxnSpLocks/>
          </p:cNvCxnSpPr>
          <p:nvPr/>
        </p:nvCxnSpPr>
        <p:spPr>
          <a:xfrm flipH="1">
            <a:off x="1658266" y="5201400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B507EFF-8B0F-E54C-8887-D69DC9C2959D}"/>
              </a:ext>
            </a:extLst>
          </p:cNvPr>
          <p:cNvCxnSpPr>
            <a:cxnSpLocks/>
          </p:cNvCxnSpPr>
          <p:nvPr/>
        </p:nvCxnSpPr>
        <p:spPr>
          <a:xfrm flipH="1">
            <a:off x="1658266" y="5336048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60563D3-1696-0345-94AB-62BBFF142A28}"/>
              </a:ext>
            </a:extLst>
          </p:cNvPr>
          <p:cNvCxnSpPr>
            <a:cxnSpLocks/>
          </p:cNvCxnSpPr>
          <p:nvPr/>
        </p:nvCxnSpPr>
        <p:spPr>
          <a:xfrm flipH="1">
            <a:off x="1658266" y="5470696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8D78DF8-B51D-4F47-9CEC-D626EFC0D97D}"/>
              </a:ext>
            </a:extLst>
          </p:cNvPr>
          <p:cNvCxnSpPr>
            <a:cxnSpLocks/>
          </p:cNvCxnSpPr>
          <p:nvPr/>
        </p:nvCxnSpPr>
        <p:spPr>
          <a:xfrm flipH="1">
            <a:off x="1658266" y="5605344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A6CEE60-CDDB-0947-95EE-298E73FB0FBF}"/>
              </a:ext>
            </a:extLst>
          </p:cNvPr>
          <p:cNvCxnSpPr>
            <a:cxnSpLocks/>
          </p:cNvCxnSpPr>
          <p:nvPr/>
        </p:nvCxnSpPr>
        <p:spPr>
          <a:xfrm flipH="1">
            <a:off x="1658266" y="5739992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D00AFCE-AFFD-D54F-8B3A-BB841C3EAB8C}"/>
              </a:ext>
            </a:extLst>
          </p:cNvPr>
          <p:cNvSpPr/>
          <p:nvPr/>
        </p:nvSpPr>
        <p:spPr>
          <a:xfrm>
            <a:off x="1511037" y="4374598"/>
            <a:ext cx="2111728" cy="1579890"/>
          </a:xfrm>
          <a:prstGeom prst="roundRect">
            <a:avLst>
              <a:gd name="adj" fmla="val 6770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E5C0A5-F3DB-034C-B7A9-FF6BA1C780D4}"/>
              </a:ext>
            </a:extLst>
          </p:cNvPr>
          <p:cNvSpPr txBox="1"/>
          <p:nvPr/>
        </p:nvSpPr>
        <p:spPr>
          <a:xfrm>
            <a:off x="1931071" y="4393984"/>
            <a:ext cx="1179248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UPDATE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FD608C-A18B-AD45-9CD4-17A221911A28}"/>
              </a:ext>
            </a:extLst>
          </p:cNvPr>
          <p:cNvSpPr txBox="1"/>
          <p:nvPr/>
        </p:nvSpPr>
        <p:spPr>
          <a:xfrm>
            <a:off x="3758439" y="3600995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BGP session comes up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3FBF91-ED0C-ED45-B79E-EFB3AAA36752}"/>
              </a:ext>
            </a:extLst>
          </p:cNvPr>
          <p:cNvSpPr txBox="1"/>
          <p:nvPr/>
        </p:nvSpPr>
        <p:spPr>
          <a:xfrm>
            <a:off x="3758438" y="4977640"/>
            <a:ext cx="3295503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Initial route table (RIB) database synchronization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EB01F85-2BDA-204C-9113-ADEF5E4A2483}"/>
              </a:ext>
            </a:extLst>
          </p:cNvPr>
          <p:cNvGrpSpPr/>
          <p:nvPr/>
        </p:nvGrpSpPr>
        <p:grpSpPr>
          <a:xfrm>
            <a:off x="7056315" y="4797457"/>
            <a:ext cx="256512" cy="910736"/>
            <a:chOff x="8702235" y="3983539"/>
            <a:chExt cx="256512" cy="1756453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3EEB6E4-3AAC-8D4D-9A37-A7F686A102C0}"/>
                </a:ext>
              </a:extLst>
            </p:cNvPr>
            <p:cNvCxnSpPr>
              <a:cxnSpLocks/>
            </p:cNvCxnSpPr>
            <p:nvPr/>
          </p:nvCxnSpPr>
          <p:spPr>
            <a:xfrm>
              <a:off x="8830491" y="3983539"/>
              <a:ext cx="0" cy="1756453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157FCA7-23FC-CA43-8C1E-B75F160152E3}"/>
                </a:ext>
              </a:extLst>
            </p:cNvPr>
            <p:cNvCxnSpPr>
              <a:cxnSpLocks/>
            </p:cNvCxnSpPr>
            <p:nvPr/>
          </p:nvCxnSpPr>
          <p:spPr>
            <a:xfrm>
              <a:off x="8830491" y="3983539"/>
              <a:ext cx="128256" cy="0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5A6AD8E-820D-B04F-81D6-9CED08B4926F}"/>
                </a:ext>
              </a:extLst>
            </p:cNvPr>
            <p:cNvCxnSpPr>
              <a:cxnSpLocks/>
            </p:cNvCxnSpPr>
            <p:nvPr/>
          </p:nvCxnSpPr>
          <p:spPr>
            <a:xfrm>
              <a:off x="8830491" y="5739992"/>
              <a:ext cx="128256" cy="0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4A68CC3-28BC-1942-AAFF-381B2405378F}"/>
                </a:ext>
              </a:extLst>
            </p:cNvPr>
            <p:cNvCxnSpPr>
              <a:cxnSpLocks/>
            </p:cNvCxnSpPr>
            <p:nvPr/>
          </p:nvCxnSpPr>
          <p:spPr>
            <a:xfrm>
              <a:off x="8702235" y="4841106"/>
              <a:ext cx="128256" cy="0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9F66F84-230F-1D48-9631-6034722F0BE3}"/>
              </a:ext>
            </a:extLst>
          </p:cNvPr>
          <p:cNvSpPr txBox="1"/>
          <p:nvPr/>
        </p:nvSpPr>
        <p:spPr>
          <a:xfrm>
            <a:off x="7450870" y="4958231"/>
            <a:ext cx="3652558" cy="67324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BGP relies on TCP for flow-control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dirty="0">
                <a:latin typeface="Avenir Book" panose="02000503020000020003" pitchFamily="2" charset="0"/>
              </a:rPr>
              <a:t>(and reliability for that matter)</a:t>
            </a:r>
          </a:p>
        </p:txBody>
      </p:sp>
    </p:spTree>
    <p:extLst>
      <p:ext uri="{BB962C8B-B14F-4D97-AF65-F5344CB8AC3E}">
        <p14:creationId xmlns:p14="http://schemas.microsoft.com/office/powerpoint/2010/main" val="209266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Congestion control matters in the control plane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Control packets have strict priority over user packets</a:t>
            </a:r>
          </a:p>
          <a:p>
            <a:r>
              <a:rPr lang="en-US" dirty="0"/>
              <a:t>Large volume of control packets can still cause congestion</a:t>
            </a:r>
          </a:p>
          <a:p>
            <a:r>
              <a:rPr lang="en-US" dirty="0"/>
              <a:t>Congestive collapse of control protocols is not rare</a:t>
            </a:r>
          </a:p>
          <a:p>
            <a:pPr lvl="1"/>
            <a:r>
              <a:rPr lang="en-US" sz="2000" dirty="0"/>
              <a:t>Flapping ISIS adjacencies self-reinforcing feedback loop</a:t>
            </a:r>
          </a:p>
          <a:p>
            <a:r>
              <a:rPr lang="en-US" dirty="0"/>
              <a:t>Solutions:</a:t>
            </a:r>
          </a:p>
          <a:p>
            <a:pPr lvl="1"/>
            <a:r>
              <a:rPr lang="en-US" sz="2200" dirty="0"/>
              <a:t>Prioritize important control plane packets (mainly hellos)</a:t>
            </a:r>
          </a:p>
          <a:p>
            <a:pPr lvl="1"/>
            <a:r>
              <a:rPr lang="en-US" sz="2200" dirty="0"/>
              <a:t>Multiple streams (QUIC, SCTP)</a:t>
            </a:r>
          </a:p>
          <a:p>
            <a:pPr lvl="1"/>
            <a:r>
              <a:rPr lang="en-US" sz="2200" dirty="0"/>
              <a:t>Off-load liveness detection to separate protocol (BFD)</a:t>
            </a:r>
          </a:p>
        </p:txBody>
      </p:sp>
    </p:spTree>
    <p:extLst>
      <p:ext uri="{BB962C8B-B14F-4D97-AF65-F5344CB8AC3E}">
        <p14:creationId xmlns:p14="http://schemas.microsoft.com/office/powerpoint/2010/main" val="3413909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Error control matters in the control plane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Control plane packets also get dropped</a:t>
            </a:r>
          </a:p>
          <a:p>
            <a:r>
              <a:rPr lang="en-US" dirty="0"/>
              <a:t>Need reliability mechanism (error control) in routing and signaling protocols</a:t>
            </a:r>
          </a:p>
          <a:p>
            <a:r>
              <a:rPr lang="en-US" dirty="0"/>
              <a:t>Approaches:</a:t>
            </a:r>
          </a:p>
          <a:p>
            <a:pPr lvl="1"/>
            <a:r>
              <a:rPr lang="en-US" dirty="0"/>
              <a:t>Separate mechanism built-in to protocol itself: ISIS, OSPF, …</a:t>
            </a:r>
          </a:p>
          <a:p>
            <a:pPr lvl="1"/>
            <a:r>
              <a:rPr lang="en-US" dirty="0"/>
              <a:t>Rely on transport (TCP) for reliability: BGP, LDP, 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512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F0F3A2-AE39-BA43-8A70-728156A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correct protocols is hard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A39DE-EE2F-C94A-9B6C-153D2CA35B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4800" dirty="0"/>
              <a:t>On 27 October 1980, </a:t>
            </a:r>
            <a:r>
              <a:rPr lang="en-US" sz="4800" i="1" dirty="0"/>
              <a:t>all</a:t>
            </a:r>
            <a:r>
              <a:rPr lang="en-US" sz="4800" dirty="0"/>
              <a:t> routers in the entire Internet had to be rebooted </a:t>
            </a:r>
            <a:r>
              <a:rPr lang="en-US" sz="4800" i="1" dirty="0"/>
              <a:t>simultaneously</a:t>
            </a:r>
            <a:r>
              <a:rPr lang="en-US" sz="4800" b="1" i="1" dirty="0"/>
              <a:t> </a:t>
            </a:r>
            <a:r>
              <a:rPr lang="en-US" sz="4800" dirty="0"/>
              <a:t>to recover from a protocol design weakness.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BEF892-3620-3846-AE88-6BD2670CDB8C}"/>
              </a:ext>
            </a:extLst>
          </p:cNvPr>
          <p:cNvSpPr/>
          <p:nvPr/>
        </p:nvSpPr>
        <p:spPr>
          <a:xfrm>
            <a:off x="741528" y="6247322"/>
            <a:ext cx="107089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http://www.hannaypublications.com/portfolio/wp-content/uploads/2016/02/AppliedComms_A2.pdf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327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ISIS error control</a:t>
            </a:r>
          </a:p>
        </p:txBody>
      </p: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31F31273-ED3D-B842-A8CC-00E3E374D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960" y="2347410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76F3EA95-D0A2-B14B-A3FA-72CB3F7F0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672" y="2347410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40665EA-10D3-694F-9D47-52FE563E8983}"/>
              </a:ext>
            </a:extLst>
          </p:cNvPr>
          <p:cNvGrpSpPr/>
          <p:nvPr/>
        </p:nvGrpSpPr>
        <p:grpSpPr>
          <a:xfrm>
            <a:off x="5164060" y="3194577"/>
            <a:ext cx="1845426" cy="3331804"/>
            <a:chOff x="1513433" y="1351722"/>
            <a:chExt cx="8288570" cy="503679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544A537-D975-6E4C-B0B3-1B936F398772}"/>
                </a:ext>
              </a:extLst>
            </p:cNvPr>
            <p:cNvCxnSpPr>
              <a:cxnSpLocks/>
            </p:cNvCxnSpPr>
            <p:nvPr/>
          </p:nvCxnSpPr>
          <p:spPr>
            <a:xfrm>
              <a:off x="151343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4CBC6C8-FDFC-0F49-B09B-BC1623787FD9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0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23D750-08A3-6A45-B998-AC3B8CCD2394}"/>
              </a:ext>
            </a:extLst>
          </p:cNvPr>
          <p:cNvCxnSpPr>
            <a:cxnSpLocks/>
          </p:cNvCxnSpPr>
          <p:nvPr/>
        </p:nvCxnSpPr>
        <p:spPr>
          <a:xfrm flipH="1">
            <a:off x="5175615" y="3592129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9BCC3D-8D27-0F46-A742-9B55795730A4}"/>
              </a:ext>
            </a:extLst>
          </p:cNvPr>
          <p:cNvCxnSpPr>
            <a:cxnSpLocks/>
          </p:cNvCxnSpPr>
          <p:nvPr/>
        </p:nvCxnSpPr>
        <p:spPr>
          <a:xfrm flipH="1">
            <a:off x="5164059" y="3901285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CDC3213-98B5-C947-BD16-3E9E3B80919D}"/>
              </a:ext>
            </a:extLst>
          </p:cNvPr>
          <p:cNvSpPr txBox="1"/>
          <p:nvPr/>
        </p:nvSpPr>
        <p:spPr>
          <a:xfrm>
            <a:off x="5750568" y="3353071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LSP 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9339905-3B44-EF49-896F-E97E5D1F5546}"/>
              </a:ext>
            </a:extLst>
          </p:cNvPr>
          <p:cNvSpPr/>
          <p:nvPr/>
        </p:nvSpPr>
        <p:spPr>
          <a:xfrm>
            <a:off x="5020679" y="3288843"/>
            <a:ext cx="2111728" cy="1078971"/>
          </a:xfrm>
          <a:prstGeom prst="roundRect">
            <a:avLst>
              <a:gd name="adj" fmla="val 11379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B3386A-E8C5-3E4F-B3B4-35DEA1FECAA7}"/>
              </a:ext>
            </a:extLst>
          </p:cNvPr>
          <p:cNvSpPr txBox="1"/>
          <p:nvPr/>
        </p:nvSpPr>
        <p:spPr>
          <a:xfrm>
            <a:off x="409073" y="1339598"/>
            <a:ext cx="11216870" cy="73915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>
                <a:latin typeface="Avenir Book" panose="02000503020000020003" pitchFamily="2" charset="0"/>
              </a:rPr>
              <a:t>Partial Sequence Number PDU (PSNP) is used to ack LSP</a:t>
            </a:r>
          </a:p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There is also a Complete Sequence Number PDU (CSNP) that we don’t discuss here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FD608C-A18B-AD45-9CD4-17A221911A28}"/>
              </a:ext>
            </a:extLst>
          </p:cNvPr>
          <p:cNvSpPr txBox="1"/>
          <p:nvPr/>
        </p:nvSpPr>
        <p:spPr>
          <a:xfrm>
            <a:off x="7232575" y="3563861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PSNP acks LSP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98C79A8-1295-B24D-A810-2D8FAB827290}"/>
              </a:ext>
            </a:extLst>
          </p:cNvPr>
          <p:cNvSpPr txBox="1"/>
          <p:nvPr/>
        </p:nvSpPr>
        <p:spPr>
          <a:xfrm>
            <a:off x="5759277" y="3650883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LSP 2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AC3ED41-7533-F648-B21C-B699B7821F2E}"/>
              </a:ext>
            </a:extLst>
          </p:cNvPr>
          <p:cNvCxnSpPr>
            <a:cxnSpLocks/>
          </p:cNvCxnSpPr>
          <p:nvPr/>
        </p:nvCxnSpPr>
        <p:spPr>
          <a:xfrm>
            <a:off x="5164058" y="4218240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9826A8B-D68C-6A41-9C4D-AB935D9B9EC7}"/>
              </a:ext>
            </a:extLst>
          </p:cNvPr>
          <p:cNvSpPr txBox="1"/>
          <p:nvPr/>
        </p:nvSpPr>
        <p:spPr>
          <a:xfrm>
            <a:off x="5547697" y="3978107"/>
            <a:ext cx="1144782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PSNP 1 2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073A9CA-DADA-5B46-8239-A5520B15F637}"/>
              </a:ext>
            </a:extLst>
          </p:cNvPr>
          <p:cNvCxnSpPr>
            <a:cxnSpLocks/>
          </p:cNvCxnSpPr>
          <p:nvPr/>
        </p:nvCxnSpPr>
        <p:spPr>
          <a:xfrm flipH="1">
            <a:off x="5175615" y="4784471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2980F23-5F92-BB40-A1E3-D800FE23DF2F}"/>
              </a:ext>
            </a:extLst>
          </p:cNvPr>
          <p:cNvCxnSpPr>
            <a:cxnSpLocks/>
          </p:cNvCxnSpPr>
          <p:nvPr/>
        </p:nvCxnSpPr>
        <p:spPr>
          <a:xfrm flipH="1">
            <a:off x="5164060" y="5093627"/>
            <a:ext cx="1528418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5B6B6B4-C00F-1345-BD94-7007117CD054}"/>
              </a:ext>
            </a:extLst>
          </p:cNvPr>
          <p:cNvSpPr txBox="1"/>
          <p:nvPr/>
        </p:nvSpPr>
        <p:spPr>
          <a:xfrm>
            <a:off x="5750568" y="4545413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LSP 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B403BA6-7107-684A-A53E-D98CB242CAD0}"/>
              </a:ext>
            </a:extLst>
          </p:cNvPr>
          <p:cNvSpPr txBox="1"/>
          <p:nvPr/>
        </p:nvSpPr>
        <p:spPr>
          <a:xfrm>
            <a:off x="5759277" y="4843225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LSP 4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1C5D3AB-C207-5545-8A77-784C65302112}"/>
              </a:ext>
            </a:extLst>
          </p:cNvPr>
          <p:cNvCxnSpPr>
            <a:cxnSpLocks/>
          </p:cNvCxnSpPr>
          <p:nvPr/>
        </p:nvCxnSpPr>
        <p:spPr>
          <a:xfrm>
            <a:off x="5164058" y="5410582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0361022-A7EB-624D-B787-C320AD4D4B0D}"/>
              </a:ext>
            </a:extLst>
          </p:cNvPr>
          <p:cNvSpPr txBox="1"/>
          <p:nvPr/>
        </p:nvSpPr>
        <p:spPr>
          <a:xfrm>
            <a:off x="5547697" y="5170449"/>
            <a:ext cx="1144782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PSNP 4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697311A-3266-3945-9716-6121AA100850}"/>
              </a:ext>
            </a:extLst>
          </p:cNvPr>
          <p:cNvCxnSpPr>
            <a:cxnSpLocks/>
          </p:cNvCxnSpPr>
          <p:nvPr/>
        </p:nvCxnSpPr>
        <p:spPr>
          <a:xfrm flipH="1">
            <a:off x="5164058" y="5873328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FA83EAA-3C3C-BD40-8006-E6413355F1E9}"/>
              </a:ext>
            </a:extLst>
          </p:cNvPr>
          <p:cNvSpPr txBox="1"/>
          <p:nvPr/>
        </p:nvSpPr>
        <p:spPr>
          <a:xfrm>
            <a:off x="5759276" y="5622926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LSP 3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29FCB77-7FB2-F249-BF3D-347391D23802}"/>
              </a:ext>
            </a:extLst>
          </p:cNvPr>
          <p:cNvCxnSpPr>
            <a:cxnSpLocks/>
          </p:cNvCxnSpPr>
          <p:nvPr/>
        </p:nvCxnSpPr>
        <p:spPr>
          <a:xfrm>
            <a:off x="5164057" y="6190283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FA50152-5742-6F4C-A694-7A4EE04D1384}"/>
              </a:ext>
            </a:extLst>
          </p:cNvPr>
          <p:cNvSpPr txBox="1"/>
          <p:nvPr/>
        </p:nvSpPr>
        <p:spPr>
          <a:xfrm>
            <a:off x="5547696" y="5950150"/>
            <a:ext cx="1144782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PSNP 3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573B8B4-01FE-5948-BAF0-A7290591A85A}"/>
              </a:ext>
            </a:extLst>
          </p:cNvPr>
          <p:cNvCxnSpPr>
            <a:cxnSpLocks/>
          </p:cNvCxnSpPr>
          <p:nvPr/>
        </p:nvCxnSpPr>
        <p:spPr>
          <a:xfrm flipH="1" flipV="1">
            <a:off x="4742235" y="5090591"/>
            <a:ext cx="421822" cy="3036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3573AE1F-8E79-3240-B49D-D55498FF217E}"/>
              </a:ext>
            </a:extLst>
          </p:cNvPr>
          <p:cNvSpPr txBox="1"/>
          <p:nvPr/>
        </p:nvSpPr>
        <p:spPr>
          <a:xfrm>
            <a:off x="3974251" y="5290233"/>
            <a:ext cx="935887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Time-out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AFAAC6D-B210-E64D-9BB4-3EEDF0A69505}"/>
              </a:ext>
            </a:extLst>
          </p:cNvPr>
          <p:cNvGrpSpPr/>
          <p:nvPr/>
        </p:nvGrpSpPr>
        <p:grpSpPr>
          <a:xfrm>
            <a:off x="6646326" y="5033668"/>
            <a:ext cx="113846" cy="113846"/>
            <a:chOff x="10833463" y="4315069"/>
            <a:chExt cx="383177" cy="38317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52AA38E-FF82-A943-B5A2-F368A7FC4EE6}"/>
                </a:ext>
              </a:extLst>
            </p:cNvPr>
            <p:cNvCxnSpPr/>
            <p:nvPr/>
          </p:nvCxnSpPr>
          <p:spPr>
            <a:xfrm flipV="1">
              <a:off x="10833463" y="4315069"/>
              <a:ext cx="383177" cy="383177"/>
            </a:xfrm>
            <a:prstGeom prst="line">
              <a:avLst/>
            </a:prstGeom>
            <a:ln w="53975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CD59C9D-0F49-604F-8E1F-00E9E09FD9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833463" y="4315069"/>
              <a:ext cx="383177" cy="383177"/>
            </a:xfrm>
            <a:prstGeom prst="line">
              <a:avLst/>
            </a:prstGeom>
            <a:ln w="53975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9C1EF73-00F6-6747-89D1-B56D08CD8E1E}"/>
              </a:ext>
            </a:extLst>
          </p:cNvPr>
          <p:cNvCxnSpPr>
            <a:cxnSpLocks/>
          </p:cNvCxnSpPr>
          <p:nvPr/>
        </p:nvCxnSpPr>
        <p:spPr>
          <a:xfrm flipH="1" flipV="1">
            <a:off x="4745172" y="5870026"/>
            <a:ext cx="421822" cy="3036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6CACE8C-7DE5-A045-BE85-864C6C4AD2CA}"/>
              </a:ext>
            </a:extLst>
          </p:cNvPr>
          <p:cNvCxnSpPr>
            <a:cxnSpLocks/>
          </p:cNvCxnSpPr>
          <p:nvPr/>
        </p:nvCxnSpPr>
        <p:spPr>
          <a:xfrm>
            <a:off x="4953146" y="5090591"/>
            <a:ext cx="0" cy="76649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3B69AAF-E49B-064B-AAF5-33CA3936B89E}"/>
              </a:ext>
            </a:extLst>
          </p:cNvPr>
          <p:cNvSpPr/>
          <p:nvPr/>
        </p:nvSpPr>
        <p:spPr>
          <a:xfrm>
            <a:off x="4098073" y="4532061"/>
            <a:ext cx="3033496" cy="1756448"/>
          </a:xfrm>
          <a:prstGeom prst="roundRect">
            <a:avLst>
              <a:gd name="adj" fmla="val 5429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E35F294-1D62-1644-9335-7EECA67C8853}"/>
              </a:ext>
            </a:extLst>
          </p:cNvPr>
          <p:cNvSpPr txBox="1"/>
          <p:nvPr/>
        </p:nvSpPr>
        <p:spPr>
          <a:xfrm>
            <a:off x="7232574" y="5199397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LSP is transmitted if ack is not received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3807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Take-aways for quantum control protocols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You need to worry about flow control</a:t>
            </a:r>
          </a:p>
          <a:p>
            <a:r>
              <a:rPr lang="en-US" dirty="0"/>
              <a:t>You need to worry about congestion control</a:t>
            </a:r>
          </a:p>
          <a:p>
            <a:r>
              <a:rPr lang="en-US" dirty="0"/>
              <a:t>You need to worry about error control</a:t>
            </a:r>
            <a:endParaRPr lang="en-US" sz="1800" dirty="0"/>
          </a:p>
          <a:p>
            <a:r>
              <a:rPr lang="en-US" dirty="0"/>
              <a:t>Not just in the data plane, but also in the control plane</a:t>
            </a:r>
          </a:p>
          <a:p>
            <a:r>
              <a:rPr lang="en-US" dirty="0"/>
              <a:t>Avoid re-inventing the wheel: rely on layer 4 transport when possible</a:t>
            </a:r>
            <a:br>
              <a:rPr lang="en-US" dirty="0"/>
            </a:b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This is somewhat contentious; it is my opinion that not everyone agrees with.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537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Soft state versus hard state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7553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 state vs hard state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96291B7-6FF2-8B40-B0A3-F44C129AA79C}"/>
              </a:ext>
            </a:extLst>
          </p:cNvPr>
          <p:cNvSpPr txBox="1">
            <a:spLocks/>
          </p:cNvSpPr>
          <p:nvPr/>
        </p:nvSpPr>
        <p:spPr>
          <a:xfrm>
            <a:off x="409072" y="1887109"/>
            <a:ext cx="5473567" cy="4772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2880" tIns="182880" rIns="182880" bIns="18288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Soft state protocol</a:t>
            </a:r>
          </a:p>
          <a:p>
            <a:r>
              <a:rPr lang="en-US" sz="2000" dirty="0"/>
              <a:t>A.k.a. Periodic protocol</a:t>
            </a:r>
          </a:p>
          <a:p>
            <a:r>
              <a:rPr lang="en-US" sz="2000" dirty="0"/>
              <a:t>Sender initially sends data.</a:t>
            </a:r>
          </a:p>
          <a:p>
            <a:r>
              <a:rPr lang="en-US" sz="2000" dirty="0"/>
              <a:t>Receiver puts data in its database.</a:t>
            </a:r>
          </a:p>
          <a:p>
            <a:r>
              <a:rPr lang="en-US" sz="2000" dirty="0"/>
              <a:t>Sender periodically resends data (refresh).</a:t>
            </a:r>
          </a:p>
          <a:p>
            <a:r>
              <a:rPr lang="en-US" sz="2000" dirty="0"/>
              <a:t>If receiver doesn’t receive data anymore, it removes data from its database after time-out.</a:t>
            </a:r>
          </a:p>
          <a:p>
            <a:r>
              <a:rPr lang="en-US" sz="2000" dirty="0"/>
              <a:t>Heavy load due to periodic transmission.</a:t>
            </a:r>
          </a:p>
          <a:p>
            <a:r>
              <a:rPr lang="en-US" sz="2000" dirty="0"/>
              <a:t>Fallacy: simpler cleanup when sender crashes.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8278D17-D358-9C40-8AD2-43F4BCF075BB}"/>
              </a:ext>
            </a:extLst>
          </p:cNvPr>
          <p:cNvSpPr txBox="1">
            <a:spLocks/>
          </p:cNvSpPr>
          <p:nvPr/>
        </p:nvSpPr>
        <p:spPr>
          <a:xfrm>
            <a:off x="131667" y="1250500"/>
            <a:ext cx="11888056" cy="8347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Sender wants to advertise some data (e.g. a route) to receiver.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019C019-1834-9B41-96C6-795383005FC0}"/>
              </a:ext>
            </a:extLst>
          </p:cNvPr>
          <p:cNvSpPr txBox="1">
            <a:spLocks/>
          </p:cNvSpPr>
          <p:nvPr/>
        </p:nvSpPr>
        <p:spPr>
          <a:xfrm>
            <a:off x="6173676" y="1887108"/>
            <a:ext cx="5473567" cy="4772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2880" tIns="182880" rIns="18288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Hard state state protocol</a:t>
            </a:r>
          </a:p>
          <a:p>
            <a:r>
              <a:rPr lang="en-US" sz="2000" dirty="0"/>
              <a:t>Runs protocol over reliable transport connection.</a:t>
            </a:r>
          </a:p>
          <a:p>
            <a:r>
              <a:rPr lang="en-US" sz="2000" dirty="0"/>
              <a:t>Sender initially sends data.</a:t>
            </a:r>
          </a:p>
          <a:p>
            <a:r>
              <a:rPr lang="en-US" sz="2000" dirty="0"/>
              <a:t>Receiver puts data in its database.</a:t>
            </a:r>
          </a:p>
          <a:p>
            <a:r>
              <a:rPr lang="en-US" sz="2000" dirty="0"/>
              <a:t>No periodic re-transmissions of data.</a:t>
            </a:r>
          </a:p>
          <a:p>
            <a:r>
              <a:rPr lang="en-US" sz="2000" dirty="0"/>
              <a:t>Receiver keep data in database until (a) sender explicitly withdraws data or (b) transport connection is disconnected.</a:t>
            </a:r>
          </a:p>
          <a:p>
            <a:r>
              <a:rPr lang="en-US" sz="2000" dirty="0"/>
              <a:t>No traffic if no changes in the database.</a:t>
            </a:r>
          </a:p>
          <a:p>
            <a:r>
              <a:rPr lang="en-US" sz="2000" dirty="0"/>
              <a:t>Needs reliable transport connection and keep-alive mechanism (typically TCP)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391530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soft state in RSVP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0CB891F-DB39-6742-B10D-DBF759C4A1D1}"/>
              </a:ext>
            </a:extLst>
          </p:cNvPr>
          <p:cNvCxnSpPr>
            <a:cxnSpLocks/>
          </p:cNvCxnSpPr>
          <p:nvPr/>
        </p:nvCxnSpPr>
        <p:spPr>
          <a:xfrm flipH="1">
            <a:off x="2038898" y="1810934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18" descr="Mplain">
            <a:extLst>
              <a:ext uri="{FF2B5EF4-FFF2-40B4-BE49-F238E27FC236}">
                <a16:creationId xmlns:a16="http://schemas.microsoft.com/office/drawing/2014/main" id="{6354AE13-2603-0A46-B350-72C784580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983" y="139783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18" descr="Mplain">
            <a:extLst>
              <a:ext uri="{FF2B5EF4-FFF2-40B4-BE49-F238E27FC236}">
                <a16:creationId xmlns:a16="http://schemas.microsoft.com/office/drawing/2014/main" id="{37B0601E-9138-4A4C-A282-1F9737789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394" y="139783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18" descr="Mplain">
            <a:extLst>
              <a:ext uri="{FF2B5EF4-FFF2-40B4-BE49-F238E27FC236}">
                <a16:creationId xmlns:a16="http://schemas.microsoft.com/office/drawing/2014/main" id="{49681C31-009C-F441-B3C7-5B67335DD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805" y="139783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18" descr="Mplain">
            <a:extLst>
              <a:ext uri="{FF2B5EF4-FFF2-40B4-BE49-F238E27FC236}">
                <a16:creationId xmlns:a16="http://schemas.microsoft.com/office/drawing/2014/main" id="{AEC6E316-7967-A742-87B4-8142F67BE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216" y="139783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425171E-A12E-2C47-99C9-4022837219D4}"/>
              </a:ext>
            </a:extLst>
          </p:cNvPr>
          <p:cNvGrpSpPr/>
          <p:nvPr/>
        </p:nvGrpSpPr>
        <p:grpSpPr>
          <a:xfrm>
            <a:off x="2116975" y="2221213"/>
            <a:ext cx="8651491" cy="3979285"/>
            <a:chOff x="1559626" y="2369260"/>
            <a:chExt cx="8651491" cy="2924252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118C367-BCC9-6C46-BA75-5848FCFA8A56}"/>
                </a:ext>
              </a:extLst>
            </p:cNvPr>
            <p:cNvCxnSpPr>
              <a:cxnSpLocks/>
            </p:cNvCxnSpPr>
            <p:nvPr/>
          </p:nvCxnSpPr>
          <p:spPr>
            <a:xfrm>
              <a:off x="1559626" y="2369261"/>
              <a:ext cx="0" cy="2924251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5AD534F-A06F-004E-BE2B-1E5D1CC76E75}"/>
                </a:ext>
              </a:extLst>
            </p:cNvPr>
            <p:cNvCxnSpPr>
              <a:cxnSpLocks/>
            </p:cNvCxnSpPr>
            <p:nvPr/>
          </p:nvCxnSpPr>
          <p:spPr>
            <a:xfrm>
              <a:off x="4441371" y="2369261"/>
              <a:ext cx="0" cy="2924251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4889628-E15D-3B42-80E6-54FF8A91A1F3}"/>
                </a:ext>
              </a:extLst>
            </p:cNvPr>
            <p:cNvCxnSpPr>
              <a:cxnSpLocks/>
            </p:cNvCxnSpPr>
            <p:nvPr/>
          </p:nvCxnSpPr>
          <p:spPr>
            <a:xfrm>
              <a:off x="7322560" y="2369261"/>
              <a:ext cx="0" cy="2924251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E3E5485-50DA-C546-A401-0143B996CC71}"/>
                </a:ext>
              </a:extLst>
            </p:cNvPr>
            <p:cNvCxnSpPr>
              <a:cxnSpLocks/>
            </p:cNvCxnSpPr>
            <p:nvPr/>
          </p:nvCxnSpPr>
          <p:spPr>
            <a:xfrm>
              <a:off x="10211117" y="2369260"/>
              <a:ext cx="0" cy="2924251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22A2260-E186-E141-B5A6-33A53A87CFB8}"/>
              </a:ext>
            </a:extLst>
          </p:cNvPr>
          <p:cNvCxnSpPr>
            <a:cxnSpLocks/>
          </p:cNvCxnSpPr>
          <p:nvPr/>
        </p:nvCxnSpPr>
        <p:spPr>
          <a:xfrm flipH="1" flipV="1">
            <a:off x="2116976" y="2376808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C5D3071-CD9C-214E-945E-E071254AB3C5}"/>
              </a:ext>
            </a:extLst>
          </p:cNvPr>
          <p:cNvCxnSpPr>
            <a:cxnSpLocks/>
          </p:cNvCxnSpPr>
          <p:nvPr/>
        </p:nvCxnSpPr>
        <p:spPr>
          <a:xfrm flipH="1" flipV="1">
            <a:off x="5013498" y="2417757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F444354-A305-5E4B-B141-CE6141C2DA50}"/>
              </a:ext>
            </a:extLst>
          </p:cNvPr>
          <p:cNvCxnSpPr>
            <a:cxnSpLocks/>
          </p:cNvCxnSpPr>
          <p:nvPr/>
        </p:nvCxnSpPr>
        <p:spPr>
          <a:xfrm flipH="1" flipV="1">
            <a:off x="7890911" y="2454098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C702AF0-09B2-4940-83F1-EA400C237FA9}"/>
              </a:ext>
            </a:extLst>
          </p:cNvPr>
          <p:cNvCxnSpPr>
            <a:cxnSpLocks/>
          </p:cNvCxnSpPr>
          <p:nvPr/>
        </p:nvCxnSpPr>
        <p:spPr>
          <a:xfrm flipV="1">
            <a:off x="7876276" y="2657685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FF8A0AB-96AF-854F-8ECA-02D1ED4E910E}"/>
              </a:ext>
            </a:extLst>
          </p:cNvPr>
          <p:cNvCxnSpPr>
            <a:cxnSpLocks/>
          </p:cNvCxnSpPr>
          <p:nvPr/>
        </p:nvCxnSpPr>
        <p:spPr>
          <a:xfrm flipV="1">
            <a:off x="4990756" y="2696322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2FE44B8-505B-DB49-B6FD-451DE0F6D723}"/>
              </a:ext>
            </a:extLst>
          </p:cNvPr>
          <p:cNvCxnSpPr>
            <a:cxnSpLocks/>
          </p:cNvCxnSpPr>
          <p:nvPr/>
        </p:nvCxnSpPr>
        <p:spPr>
          <a:xfrm flipV="1">
            <a:off x="2113272" y="2734959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217F4BAE-2D4B-BC43-AB7B-E08B09858D44}"/>
              </a:ext>
            </a:extLst>
          </p:cNvPr>
          <p:cNvSpPr txBox="1"/>
          <p:nvPr/>
        </p:nvSpPr>
        <p:spPr>
          <a:xfrm>
            <a:off x="3214049" y="2110496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0D63419-89C8-1D4A-9CC0-ED6DCBDCE610}"/>
              </a:ext>
            </a:extLst>
          </p:cNvPr>
          <p:cNvSpPr txBox="1"/>
          <p:nvPr/>
        </p:nvSpPr>
        <p:spPr>
          <a:xfrm>
            <a:off x="6172030" y="2163829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6CD92F9-3286-3841-887E-FC6794456454}"/>
              </a:ext>
            </a:extLst>
          </p:cNvPr>
          <p:cNvSpPr txBox="1"/>
          <p:nvPr/>
        </p:nvSpPr>
        <p:spPr>
          <a:xfrm>
            <a:off x="8992457" y="2222351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BC5A638-DD4B-0B43-ABD2-9D5B9025DADB}"/>
              </a:ext>
            </a:extLst>
          </p:cNvPr>
          <p:cNvSpPr txBox="1"/>
          <p:nvPr/>
        </p:nvSpPr>
        <p:spPr>
          <a:xfrm>
            <a:off x="8982205" y="2657685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73C61B5-0AFD-584D-BA50-8AE1867E1204}"/>
              </a:ext>
            </a:extLst>
          </p:cNvPr>
          <p:cNvSpPr txBox="1"/>
          <p:nvPr/>
        </p:nvSpPr>
        <p:spPr>
          <a:xfrm>
            <a:off x="6172030" y="2692861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0D7D8F1-7D96-D741-B59C-A663DA6E0F0B}"/>
              </a:ext>
            </a:extLst>
          </p:cNvPr>
          <p:cNvSpPr txBox="1"/>
          <p:nvPr/>
        </p:nvSpPr>
        <p:spPr>
          <a:xfrm>
            <a:off x="3194243" y="2738923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0417627-576D-E245-AB37-C915FA302F29}"/>
              </a:ext>
            </a:extLst>
          </p:cNvPr>
          <p:cNvCxnSpPr>
            <a:cxnSpLocks/>
          </p:cNvCxnSpPr>
          <p:nvPr/>
        </p:nvCxnSpPr>
        <p:spPr>
          <a:xfrm flipH="1" flipV="1">
            <a:off x="2119174" y="3832577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E0C1A0D-DEF1-104D-B945-B65CBC981D15}"/>
              </a:ext>
            </a:extLst>
          </p:cNvPr>
          <p:cNvCxnSpPr>
            <a:cxnSpLocks/>
          </p:cNvCxnSpPr>
          <p:nvPr/>
        </p:nvCxnSpPr>
        <p:spPr>
          <a:xfrm flipH="1" flipV="1">
            <a:off x="5015696" y="3873526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5FB510A-C72C-4341-B333-6EF9965A71AA}"/>
              </a:ext>
            </a:extLst>
          </p:cNvPr>
          <p:cNvCxnSpPr>
            <a:cxnSpLocks/>
          </p:cNvCxnSpPr>
          <p:nvPr/>
        </p:nvCxnSpPr>
        <p:spPr>
          <a:xfrm flipH="1" flipV="1">
            <a:off x="7893109" y="3909867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27671C7-D3E9-FE43-9B61-62B1318B3F01}"/>
              </a:ext>
            </a:extLst>
          </p:cNvPr>
          <p:cNvCxnSpPr>
            <a:cxnSpLocks/>
          </p:cNvCxnSpPr>
          <p:nvPr/>
        </p:nvCxnSpPr>
        <p:spPr>
          <a:xfrm flipV="1">
            <a:off x="7878474" y="4113454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4E09E3A-13D7-F14B-8157-5E1FCBF854FC}"/>
              </a:ext>
            </a:extLst>
          </p:cNvPr>
          <p:cNvCxnSpPr>
            <a:cxnSpLocks/>
          </p:cNvCxnSpPr>
          <p:nvPr/>
        </p:nvCxnSpPr>
        <p:spPr>
          <a:xfrm flipV="1">
            <a:off x="4992954" y="4152091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32608AD-24BC-C941-9767-8F1AF8CE7170}"/>
              </a:ext>
            </a:extLst>
          </p:cNvPr>
          <p:cNvCxnSpPr>
            <a:cxnSpLocks/>
          </p:cNvCxnSpPr>
          <p:nvPr/>
        </p:nvCxnSpPr>
        <p:spPr>
          <a:xfrm flipV="1">
            <a:off x="2115470" y="4190728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760EF78-9709-B346-B434-2FD6F8E740F3}"/>
              </a:ext>
            </a:extLst>
          </p:cNvPr>
          <p:cNvSpPr txBox="1"/>
          <p:nvPr/>
        </p:nvSpPr>
        <p:spPr>
          <a:xfrm>
            <a:off x="2748735" y="3566265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PATH-refresh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F8BB235-89E2-0E4D-AD85-CCCB6A13BFB3}"/>
              </a:ext>
            </a:extLst>
          </p:cNvPr>
          <p:cNvSpPr txBox="1"/>
          <p:nvPr/>
        </p:nvSpPr>
        <p:spPr>
          <a:xfrm>
            <a:off x="5706716" y="3619598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PATH-refresh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2C9711E-942A-014A-9D63-692E0AFEFE5D}"/>
              </a:ext>
            </a:extLst>
          </p:cNvPr>
          <p:cNvSpPr txBox="1"/>
          <p:nvPr/>
        </p:nvSpPr>
        <p:spPr>
          <a:xfrm>
            <a:off x="8536157" y="3639591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PATH-refresh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B1DB0E4-7141-6F48-A08E-0FBA93B39C62}"/>
              </a:ext>
            </a:extLst>
          </p:cNvPr>
          <p:cNvSpPr txBox="1"/>
          <p:nvPr/>
        </p:nvSpPr>
        <p:spPr>
          <a:xfrm>
            <a:off x="8516891" y="4138605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RESV-refresh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381D4D6-FA1F-F241-9F3C-A8813BC17C6E}"/>
              </a:ext>
            </a:extLst>
          </p:cNvPr>
          <p:cNvSpPr txBox="1"/>
          <p:nvPr/>
        </p:nvSpPr>
        <p:spPr>
          <a:xfrm>
            <a:off x="5706716" y="4178978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RESV-refresh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8EEAB37-7688-DF48-A75C-BC379C17AE56}"/>
              </a:ext>
            </a:extLst>
          </p:cNvPr>
          <p:cNvSpPr txBox="1"/>
          <p:nvPr/>
        </p:nvSpPr>
        <p:spPr>
          <a:xfrm>
            <a:off x="2728929" y="4194692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RESV-refresh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CEFD5A8-CF77-1742-B8BA-98C86F09FA51}"/>
              </a:ext>
            </a:extLst>
          </p:cNvPr>
          <p:cNvCxnSpPr>
            <a:cxnSpLocks/>
          </p:cNvCxnSpPr>
          <p:nvPr/>
        </p:nvCxnSpPr>
        <p:spPr>
          <a:xfrm flipH="1" flipV="1">
            <a:off x="2134505" y="5287687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A4095D4-9973-EF4C-8E48-F5946C8529E7}"/>
              </a:ext>
            </a:extLst>
          </p:cNvPr>
          <p:cNvCxnSpPr>
            <a:cxnSpLocks/>
          </p:cNvCxnSpPr>
          <p:nvPr/>
        </p:nvCxnSpPr>
        <p:spPr>
          <a:xfrm flipH="1" flipV="1">
            <a:off x="5031027" y="5328636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DF0C425A-04BC-3145-8780-3A35DA76F66C}"/>
              </a:ext>
            </a:extLst>
          </p:cNvPr>
          <p:cNvCxnSpPr>
            <a:cxnSpLocks/>
          </p:cNvCxnSpPr>
          <p:nvPr/>
        </p:nvCxnSpPr>
        <p:spPr>
          <a:xfrm flipH="1" flipV="1">
            <a:off x="7908440" y="5364977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03D396D-E6C7-0342-B610-D344D6EC654A}"/>
              </a:ext>
            </a:extLst>
          </p:cNvPr>
          <p:cNvCxnSpPr>
            <a:cxnSpLocks/>
          </p:cNvCxnSpPr>
          <p:nvPr/>
        </p:nvCxnSpPr>
        <p:spPr>
          <a:xfrm flipV="1">
            <a:off x="7893805" y="5568564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DE2C055-E5D9-DA4B-884C-68E710B4B50A}"/>
              </a:ext>
            </a:extLst>
          </p:cNvPr>
          <p:cNvCxnSpPr>
            <a:cxnSpLocks/>
          </p:cNvCxnSpPr>
          <p:nvPr/>
        </p:nvCxnSpPr>
        <p:spPr>
          <a:xfrm flipV="1">
            <a:off x="5008285" y="5607201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97C2C8E-BF72-FF48-B6CA-0C4DDD90219A}"/>
              </a:ext>
            </a:extLst>
          </p:cNvPr>
          <p:cNvCxnSpPr>
            <a:cxnSpLocks/>
          </p:cNvCxnSpPr>
          <p:nvPr/>
        </p:nvCxnSpPr>
        <p:spPr>
          <a:xfrm flipV="1">
            <a:off x="2130801" y="5645838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5CF42670-44F9-284E-928B-B6C3739115FC}"/>
              </a:ext>
            </a:extLst>
          </p:cNvPr>
          <p:cNvSpPr txBox="1"/>
          <p:nvPr/>
        </p:nvSpPr>
        <p:spPr>
          <a:xfrm>
            <a:off x="2764066" y="5021375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PATH-refresh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38834DE-749E-E946-92B3-1509D577F80F}"/>
              </a:ext>
            </a:extLst>
          </p:cNvPr>
          <p:cNvSpPr txBox="1"/>
          <p:nvPr/>
        </p:nvSpPr>
        <p:spPr>
          <a:xfrm>
            <a:off x="5722047" y="5074708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PATH-refresh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7C1041B-7C39-C24A-A416-1FACF2011F68}"/>
              </a:ext>
            </a:extLst>
          </p:cNvPr>
          <p:cNvSpPr txBox="1"/>
          <p:nvPr/>
        </p:nvSpPr>
        <p:spPr>
          <a:xfrm>
            <a:off x="8551488" y="5094701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PATH-refresh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27955C3-B93E-F349-AEDB-D547C552BCB1}"/>
              </a:ext>
            </a:extLst>
          </p:cNvPr>
          <p:cNvSpPr txBox="1"/>
          <p:nvPr/>
        </p:nvSpPr>
        <p:spPr>
          <a:xfrm>
            <a:off x="8532222" y="5593715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RESV-refresh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CBD21F9-4922-C843-95BC-A12ACD57745D}"/>
              </a:ext>
            </a:extLst>
          </p:cNvPr>
          <p:cNvSpPr txBox="1"/>
          <p:nvPr/>
        </p:nvSpPr>
        <p:spPr>
          <a:xfrm>
            <a:off x="5722047" y="5634088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RESV-refresh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3B66443-858B-834A-9BD8-70A6F2321BDA}"/>
              </a:ext>
            </a:extLst>
          </p:cNvPr>
          <p:cNvSpPr txBox="1"/>
          <p:nvPr/>
        </p:nvSpPr>
        <p:spPr>
          <a:xfrm>
            <a:off x="2744260" y="5649802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RESV-refresh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37CB83C-B775-054D-A28B-B9F8B93B2939}"/>
              </a:ext>
            </a:extLst>
          </p:cNvPr>
          <p:cNvCxnSpPr>
            <a:cxnSpLocks/>
          </p:cNvCxnSpPr>
          <p:nvPr/>
        </p:nvCxnSpPr>
        <p:spPr>
          <a:xfrm flipH="1">
            <a:off x="1246228" y="2379376"/>
            <a:ext cx="843644" cy="0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B134ACF-568C-8F46-A7C3-C86CA3512B4B}"/>
              </a:ext>
            </a:extLst>
          </p:cNvPr>
          <p:cNvCxnSpPr>
            <a:cxnSpLocks/>
          </p:cNvCxnSpPr>
          <p:nvPr/>
        </p:nvCxnSpPr>
        <p:spPr>
          <a:xfrm>
            <a:off x="1853402" y="2379376"/>
            <a:ext cx="2830" cy="145264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EC38B95-F0CA-B342-A335-15AAC97B29F5}"/>
              </a:ext>
            </a:extLst>
          </p:cNvPr>
          <p:cNvCxnSpPr>
            <a:cxnSpLocks/>
          </p:cNvCxnSpPr>
          <p:nvPr/>
        </p:nvCxnSpPr>
        <p:spPr>
          <a:xfrm flipH="1">
            <a:off x="1269628" y="3832021"/>
            <a:ext cx="843644" cy="0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557812EA-8605-CC42-8751-9CBE31F7FF8D}"/>
              </a:ext>
            </a:extLst>
          </p:cNvPr>
          <p:cNvSpPr txBox="1"/>
          <p:nvPr/>
        </p:nvSpPr>
        <p:spPr>
          <a:xfrm>
            <a:off x="295893" y="2383856"/>
            <a:ext cx="1426653" cy="144368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600" dirty="0">
                <a:latin typeface="Avenir Book" panose="02000503020000020003" pitchFamily="2" charset="0"/>
              </a:rPr>
              <a:t>Refresh interval</a:t>
            </a:r>
          </a:p>
          <a:p>
            <a:pPr algn="r"/>
            <a:r>
              <a:rPr lang="en-US" sz="1600" dirty="0">
                <a:latin typeface="Avenir Book" panose="02000503020000020003" pitchFamily="2" charset="0"/>
              </a:rPr>
              <a:t>(~ 45 seconds)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12F0D4A-4BE4-8740-99C1-244AB985C913}"/>
              </a:ext>
            </a:extLst>
          </p:cNvPr>
          <p:cNvCxnSpPr>
            <a:cxnSpLocks/>
          </p:cNvCxnSpPr>
          <p:nvPr/>
        </p:nvCxnSpPr>
        <p:spPr>
          <a:xfrm>
            <a:off x="1866015" y="3830765"/>
            <a:ext cx="2830" cy="145264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F3B5D83D-F777-B741-A8F2-7C39FECFF005}"/>
              </a:ext>
            </a:extLst>
          </p:cNvPr>
          <p:cNvCxnSpPr>
            <a:cxnSpLocks/>
          </p:cNvCxnSpPr>
          <p:nvPr/>
        </p:nvCxnSpPr>
        <p:spPr>
          <a:xfrm flipH="1">
            <a:off x="1246228" y="5280186"/>
            <a:ext cx="843644" cy="0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3956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The problem with soft state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E7EED-212E-9D49-AE36-EED425BB18D8}"/>
              </a:ext>
            </a:extLst>
          </p:cNvPr>
          <p:cNvCxnSpPr>
            <a:cxnSpLocks/>
          </p:cNvCxnSpPr>
          <p:nvPr/>
        </p:nvCxnSpPr>
        <p:spPr>
          <a:xfrm flipH="1">
            <a:off x="974273" y="3230431"/>
            <a:ext cx="4416333" cy="0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18CEF6B-19FD-7746-9841-17404595B639}"/>
              </a:ext>
            </a:extLst>
          </p:cNvPr>
          <p:cNvCxnSpPr>
            <a:cxnSpLocks/>
          </p:cNvCxnSpPr>
          <p:nvPr/>
        </p:nvCxnSpPr>
        <p:spPr>
          <a:xfrm flipH="1">
            <a:off x="1048296" y="4575906"/>
            <a:ext cx="4416333" cy="0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434A2A-2CFD-AA48-8060-28263E4B35BA}"/>
              </a:ext>
            </a:extLst>
          </p:cNvPr>
          <p:cNvCxnSpPr>
            <a:cxnSpLocks/>
          </p:cNvCxnSpPr>
          <p:nvPr/>
        </p:nvCxnSpPr>
        <p:spPr>
          <a:xfrm>
            <a:off x="2445082" y="1862390"/>
            <a:ext cx="0" cy="4011890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FC1B051-2FC2-C840-9189-CD5414BD057B}"/>
              </a:ext>
            </a:extLst>
          </p:cNvPr>
          <p:cNvCxnSpPr>
            <a:cxnSpLocks/>
          </p:cNvCxnSpPr>
          <p:nvPr/>
        </p:nvCxnSpPr>
        <p:spPr>
          <a:xfrm>
            <a:off x="3895060" y="1862390"/>
            <a:ext cx="0" cy="4011890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6B90794-E134-704E-8D4B-5AAF178C3B08}"/>
              </a:ext>
            </a:extLst>
          </p:cNvPr>
          <p:cNvCxnSpPr>
            <a:cxnSpLocks/>
          </p:cNvCxnSpPr>
          <p:nvPr/>
        </p:nvCxnSpPr>
        <p:spPr>
          <a:xfrm>
            <a:off x="2445082" y="1862390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57851AE-3A11-1A4E-B0B0-8125A87EDA56}"/>
              </a:ext>
            </a:extLst>
          </p:cNvPr>
          <p:cNvCxnSpPr>
            <a:cxnSpLocks/>
          </p:cNvCxnSpPr>
          <p:nvPr/>
        </p:nvCxnSpPr>
        <p:spPr>
          <a:xfrm>
            <a:off x="2465280" y="4593923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2A362E1-139C-9E46-A03D-8EFC3060AD33}"/>
              </a:ext>
            </a:extLst>
          </p:cNvPr>
          <p:cNvCxnSpPr>
            <a:cxnSpLocks/>
          </p:cNvCxnSpPr>
          <p:nvPr/>
        </p:nvCxnSpPr>
        <p:spPr>
          <a:xfrm>
            <a:off x="2443510" y="3248447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A6EC655-1704-2041-85CB-E918561A231F}"/>
              </a:ext>
            </a:extLst>
          </p:cNvPr>
          <p:cNvCxnSpPr>
            <a:cxnSpLocks/>
          </p:cNvCxnSpPr>
          <p:nvPr/>
        </p:nvCxnSpPr>
        <p:spPr>
          <a:xfrm>
            <a:off x="3921889" y="3245044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8469BDD-8A42-A14F-9C0F-6D1B5EFA7095}"/>
              </a:ext>
            </a:extLst>
          </p:cNvPr>
          <p:cNvCxnSpPr>
            <a:cxnSpLocks/>
          </p:cNvCxnSpPr>
          <p:nvPr/>
        </p:nvCxnSpPr>
        <p:spPr>
          <a:xfrm>
            <a:off x="983246" y="3230431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3EFB805-5790-944E-821A-5270F0CA06E5}"/>
              </a:ext>
            </a:extLst>
          </p:cNvPr>
          <p:cNvCxnSpPr>
            <a:cxnSpLocks/>
          </p:cNvCxnSpPr>
          <p:nvPr/>
        </p:nvCxnSpPr>
        <p:spPr>
          <a:xfrm flipH="1">
            <a:off x="1004641" y="3219149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AA21E47-653F-B445-B1EB-F057EA5E26A2}"/>
              </a:ext>
            </a:extLst>
          </p:cNvPr>
          <p:cNvCxnSpPr>
            <a:cxnSpLocks/>
          </p:cNvCxnSpPr>
          <p:nvPr/>
        </p:nvCxnSpPr>
        <p:spPr>
          <a:xfrm flipH="1">
            <a:off x="2419585" y="1873673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EA712D5-6C8E-BB46-BC24-EADB5DD283BB}"/>
              </a:ext>
            </a:extLst>
          </p:cNvPr>
          <p:cNvCxnSpPr>
            <a:cxnSpLocks/>
          </p:cNvCxnSpPr>
          <p:nvPr/>
        </p:nvCxnSpPr>
        <p:spPr>
          <a:xfrm flipH="1">
            <a:off x="3905286" y="3228429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888CF79-56E5-3B45-AE73-B9268A58224E}"/>
              </a:ext>
            </a:extLst>
          </p:cNvPr>
          <p:cNvCxnSpPr>
            <a:cxnSpLocks/>
          </p:cNvCxnSpPr>
          <p:nvPr/>
        </p:nvCxnSpPr>
        <p:spPr>
          <a:xfrm flipH="1">
            <a:off x="2453358" y="4550081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18" descr="Mplain">
            <a:extLst>
              <a:ext uri="{FF2B5EF4-FFF2-40B4-BE49-F238E27FC236}">
                <a16:creationId xmlns:a16="http://schemas.microsoft.com/office/drawing/2014/main" id="{22295727-65E8-D14C-80C6-539AF083E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901" y="2970119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8" descr="Mplain">
            <a:extLst>
              <a:ext uri="{FF2B5EF4-FFF2-40B4-BE49-F238E27FC236}">
                <a16:creationId xmlns:a16="http://schemas.microsoft.com/office/drawing/2014/main" id="{300C3D62-0255-D543-9F43-8DF3444E1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418" y="1625136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0C2070D9-BF6B-A842-A809-E0D41BD84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65" y="296794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7164FDE9-F5F6-8C48-9651-0E786DB09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900" y="5617138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8" descr="Mplain">
            <a:extLst>
              <a:ext uri="{FF2B5EF4-FFF2-40B4-BE49-F238E27FC236}">
                <a16:creationId xmlns:a16="http://schemas.microsoft.com/office/drawing/2014/main" id="{8A36F466-684B-7946-9072-6E8CB4218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900" y="431510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8" descr="Mplain">
            <a:extLst>
              <a:ext uri="{FF2B5EF4-FFF2-40B4-BE49-F238E27FC236}">
                <a16:creationId xmlns:a16="http://schemas.microsoft.com/office/drawing/2014/main" id="{6D4D7C25-3E7D-0549-B382-B3D0C0BB9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65" y="431510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8" descr="Mplain">
            <a:extLst>
              <a:ext uri="{FF2B5EF4-FFF2-40B4-BE49-F238E27FC236}">
                <a16:creationId xmlns:a16="http://schemas.microsoft.com/office/drawing/2014/main" id="{773770E4-7607-FF48-AC64-54F86759B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636" y="2970119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8" descr="Mplain">
            <a:extLst>
              <a:ext uri="{FF2B5EF4-FFF2-40B4-BE49-F238E27FC236}">
                <a16:creationId xmlns:a16="http://schemas.microsoft.com/office/drawing/2014/main" id="{6B777848-C78C-3048-8497-EA25CE146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153" y="1625136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8" descr="Mplain">
            <a:extLst>
              <a:ext uri="{FF2B5EF4-FFF2-40B4-BE49-F238E27FC236}">
                <a16:creationId xmlns:a16="http://schemas.microsoft.com/office/drawing/2014/main" id="{1AA2EB8F-E278-494D-80BF-8CA5E5CE2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635" y="5617138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8" descr="Mplain">
            <a:extLst>
              <a:ext uri="{FF2B5EF4-FFF2-40B4-BE49-F238E27FC236}">
                <a16:creationId xmlns:a16="http://schemas.microsoft.com/office/drawing/2014/main" id="{49A0337D-4D9E-DA48-87E8-E0A829CDD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635" y="431510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8" descr="Mplain">
            <a:extLst>
              <a:ext uri="{FF2B5EF4-FFF2-40B4-BE49-F238E27FC236}">
                <a16:creationId xmlns:a16="http://schemas.microsoft.com/office/drawing/2014/main" id="{4E67B226-1C90-2349-A81D-32102E060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10" y="296794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8" descr="Mplain">
            <a:extLst>
              <a:ext uri="{FF2B5EF4-FFF2-40B4-BE49-F238E27FC236}">
                <a16:creationId xmlns:a16="http://schemas.microsoft.com/office/drawing/2014/main" id="{7CA0F847-0640-A24D-B133-C142683BB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31510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31D8571-BB1D-BC4D-8E2E-80216114AD48}"/>
              </a:ext>
            </a:extLst>
          </p:cNvPr>
          <p:cNvSpPr txBox="1"/>
          <p:nvPr/>
        </p:nvSpPr>
        <p:spPr>
          <a:xfrm>
            <a:off x="6697262" y="1405806"/>
            <a:ext cx="4423584" cy="421133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Avenir Book" panose="02000503020000020003" pitchFamily="2" charset="0"/>
              </a:rPr>
              <a:t>Typical network topology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    Core router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    Edge router</a:t>
            </a:r>
            <a:br>
              <a:rPr lang="en-US" sz="2000" dirty="0">
                <a:latin typeface="Avenir Book" panose="02000503020000020003" pitchFamily="2" charset="0"/>
              </a:rPr>
            </a:br>
            <a:r>
              <a:rPr lang="en-US" sz="2000" dirty="0">
                <a:latin typeface="Avenir Book" panose="02000503020000020003" pitchFamily="2" charset="0"/>
              </a:rPr>
              <a:t>      </a:t>
            </a:r>
            <a:r>
              <a:rPr lang="en-US" sz="1200" dirty="0">
                <a:latin typeface="Avenir Book" panose="02000503020000020003" pitchFamily="2" charset="0"/>
              </a:rPr>
              <a:t>Dual-homed to core router</a:t>
            </a: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</p:txBody>
      </p:sp>
      <p:pic>
        <p:nvPicPr>
          <p:cNvPr id="42" name="Picture 18" descr="Mplain">
            <a:extLst>
              <a:ext uri="{FF2B5EF4-FFF2-40B4-BE49-F238E27FC236}">
                <a16:creationId xmlns:a16="http://schemas.microsoft.com/office/drawing/2014/main" id="{B8D99512-6220-CA4B-BE8A-E2750FE07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690" y="2271177"/>
            <a:ext cx="354346" cy="337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18" descr="Mplain">
            <a:extLst>
              <a:ext uri="{FF2B5EF4-FFF2-40B4-BE49-F238E27FC236}">
                <a16:creationId xmlns:a16="http://schemas.microsoft.com/office/drawing/2014/main" id="{5DA6540D-712C-4042-8897-F12980F88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690" y="3036393"/>
            <a:ext cx="354346" cy="337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58750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The problem with soft state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E7EED-212E-9D49-AE36-EED425BB18D8}"/>
              </a:ext>
            </a:extLst>
          </p:cNvPr>
          <p:cNvCxnSpPr>
            <a:cxnSpLocks/>
          </p:cNvCxnSpPr>
          <p:nvPr/>
        </p:nvCxnSpPr>
        <p:spPr>
          <a:xfrm flipH="1">
            <a:off x="974273" y="3230431"/>
            <a:ext cx="4416333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18CEF6B-19FD-7746-9841-17404595B639}"/>
              </a:ext>
            </a:extLst>
          </p:cNvPr>
          <p:cNvCxnSpPr>
            <a:cxnSpLocks/>
          </p:cNvCxnSpPr>
          <p:nvPr/>
        </p:nvCxnSpPr>
        <p:spPr>
          <a:xfrm flipH="1">
            <a:off x="1048296" y="4575906"/>
            <a:ext cx="4416333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434A2A-2CFD-AA48-8060-28263E4B35BA}"/>
              </a:ext>
            </a:extLst>
          </p:cNvPr>
          <p:cNvCxnSpPr>
            <a:cxnSpLocks/>
          </p:cNvCxnSpPr>
          <p:nvPr/>
        </p:nvCxnSpPr>
        <p:spPr>
          <a:xfrm>
            <a:off x="2445082" y="1862390"/>
            <a:ext cx="0" cy="401189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FC1B051-2FC2-C840-9189-CD5414BD057B}"/>
              </a:ext>
            </a:extLst>
          </p:cNvPr>
          <p:cNvCxnSpPr>
            <a:cxnSpLocks/>
          </p:cNvCxnSpPr>
          <p:nvPr/>
        </p:nvCxnSpPr>
        <p:spPr>
          <a:xfrm>
            <a:off x="3895060" y="1862390"/>
            <a:ext cx="0" cy="401189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6B90794-E134-704E-8D4B-5AAF178C3B08}"/>
              </a:ext>
            </a:extLst>
          </p:cNvPr>
          <p:cNvCxnSpPr>
            <a:cxnSpLocks/>
          </p:cNvCxnSpPr>
          <p:nvPr/>
        </p:nvCxnSpPr>
        <p:spPr>
          <a:xfrm>
            <a:off x="2445082" y="1862390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57851AE-3A11-1A4E-B0B0-8125A87EDA56}"/>
              </a:ext>
            </a:extLst>
          </p:cNvPr>
          <p:cNvCxnSpPr>
            <a:cxnSpLocks/>
          </p:cNvCxnSpPr>
          <p:nvPr/>
        </p:nvCxnSpPr>
        <p:spPr>
          <a:xfrm>
            <a:off x="2465280" y="4593923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2A362E1-139C-9E46-A03D-8EFC3060AD33}"/>
              </a:ext>
            </a:extLst>
          </p:cNvPr>
          <p:cNvCxnSpPr>
            <a:cxnSpLocks/>
          </p:cNvCxnSpPr>
          <p:nvPr/>
        </p:nvCxnSpPr>
        <p:spPr>
          <a:xfrm>
            <a:off x="2443510" y="3248447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A6EC655-1704-2041-85CB-E918561A231F}"/>
              </a:ext>
            </a:extLst>
          </p:cNvPr>
          <p:cNvCxnSpPr>
            <a:cxnSpLocks/>
          </p:cNvCxnSpPr>
          <p:nvPr/>
        </p:nvCxnSpPr>
        <p:spPr>
          <a:xfrm>
            <a:off x="3921889" y="3245044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8469BDD-8A42-A14F-9C0F-6D1B5EFA7095}"/>
              </a:ext>
            </a:extLst>
          </p:cNvPr>
          <p:cNvCxnSpPr>
            <a:cxnSpLocks/>
          </p:cNvCxnSpPr>
          <p:nvPr/>
        </p:nvCxnSpPr>
        <p:spPr>
          <a:xfrm>
            <a:off x="983246" y="3230431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3EFB805-5790-944E-821A-5270F0CA06E5}"/>
              </a:ext>
            </a:extLst>
          </p:cNvPr>
          <p:cNvCxnSpPr>
            <a:cxnSpLocks/>
          </p:cNvCxnSpPr>
          <p:nvPr/>
        </p:nvCxnSpPr>
        <p:spPr>
          <a:xfrm flipH="1">
            <a:off x="1004641" y="3219149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AA21E47-653F-B445-B1EB-F057EA5E26A2}"/>
              </a:ext>
            </a:extLst>
          </p:cNvPr>
          <p:cNvCxnSpPr>
            <a:cxnSpLocks/>
          </p:cNvCxnSpPr>
          <p:nvPr/>
        </p:nvCxnSpPr>
        <p:spPr>
          <a:xfrm flipH="1">
            <a:off x="2419585" y="1873673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EA712D5-6C8E-BB46-BC24-EADB5DD283BB}"/>
              </a:ext>
            </a:extLst>
          </p:cNvPr>
          <p:cNvCxnSpPr>
            <a:cxnSpLocks/>
          </p:cNvCxnSpPr>
          <p:nvPr/>
        </p:nvCxnSpPr>
        <p:spPr>
          <a:xfrm flipH="1">
            <a:off x="3905286" y="3228429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888CF79-56E5-3B45-AE73-B9268A58224E}"/>
              </a:ext>
            </a:extLst>
          </p:cNvPr>
          <p:cNvCxnSpPr>
            <a:cxnSpLocks/>
          </p:cNvCxnSpPr>
          <p:nvPr/>
        </p:nvCxnSpPr>
        <p:spPr>
          <a:xfrm flipH="1">
            <a:off x="2453358" y="4550081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18" descr="Mplain">
            <a:extLst>
              <a:ext uri="{FF2B5EF4-FFF2-40B4-BE49-F238E27FC236}">
                <a16:creationId xmlns:a16="http://schemas.microsoft.com/office/drawing/2014/main" id="{22295727-65E8-D14C-80C6-539AF083E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901" y="2970119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8" descr="Mplain">
            <a:extLst>
              <a:ext uri="{FF2B5EF4-FFF2-40B4-BE49-F238E27FC236}">
                <a16:creationId xmlns:a16="http://schemas.microsoft.com/office/drawing/2014/main" id="{8A36F466-684B-7946-9072-6E8CB4218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900" y="431510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8" descr="Mplain">
            <a:extLst>
              <a:ext uri="{FF2B5EF4-FFF2-40B4-BE49-F238E27FC236}">
                <a16:creationId xmlns:a16="http://schemas.microsoft.com/office/drawing/2014/main" id="{773770E4-7607-FF48-AC64-54F86759B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636" y="2970119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8" descr="Mplain">
            <a:extLst>
              <a:ext uri="{FF2B5EF4-FFF2-40B4-BE49-F238E27FC236}">
                <a16:creationId xmlns:a16="http://schemas.microsoft.com/office/drawing/2014/main" id="{49A0337D-4D9E-DA48-87E8-E0A829CDD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635" y="431510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31D8571-BB1D-BC4D-8E2E-80216114AD48}"/>
              </a:ext>
            </a:extLst>
          </p:cNvPr>
          <p:cNvSpPr txBox="1"/>
          <p:nvPr/>
        </p:nvSpPr>
        <p:spPr>
          <a:xfrm>
            <a:off x="6697261" y="1405806"/>
            <a:ext cx="5045557" cy="421133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Avenir Book" panose="02000503020000020003" pitchFamily="2" charset="0"/>
              </a:rPr>
              <a:t>Typical network topology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    Core router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    Edge router</a:t>
            </a:r>
            <a:br>
              <a:rPr lang="en-US" sz="2000" dirty="0">
                <a:latin typeface="Avenir Book" panose="02000503020000020003" pitchFamily="2" charset="0"/>
              </a:rPr>
            </a:br>
            <a:r>
              <a:rPr lang="en-US" sz="2000" dirty="0">
                <a:latin typeface="Avenir Book" panose="02000503020000020003" pitchFamily="2" charset="0"/>
              </a:rPr>
              <a:t>      </a:t>
            </a:r>
            <a:r>
              <a:rPr lang="en-US" sz="1200" dirty="0">
                <a:latin typeface="Avenir Book" panose="02000503020000020003" pitchFamily="2" charset="0"/>
              </a:rPr>
              <a:t>Dual-homed to core router</a:t>
            </a:r>
          </a:p>
          <a:p>
            <a:pPr>
              <a:spcAft>
                <a:spcPts val="600"/>
              </a:spcAft>
            </a:pPr>
            <a:endParaRPr lang="en-US" sz="12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    Full mesh of LSPs</a:t>
            </a:r>
            <a:br>
              <a:rPr lang="en-US" sz="2000" dirty="0">
                <a:latin typeface="Avenir Book" panose="02000503020000020003" pitchFamily="2" charset="0"/>
              </a:rPr>
            </a:br>
            <a:r>
              <a:rPr lang="en-US" sz="2000" dirty="0">
                <a:latin typeface="Avenir Book" panose="02000503020000020003" pitchFamily="2" charset="0"/>
              </a:rPr>
              <a:t>      </a:t>
            </a:r>
            <a:r>
              <a:rPr lang="en-US" sz="1200" dirty="0">
                <a:latin typeface="Avenir Book" panose="02000503020000020003" pitchFamily="2" charset="0"/>
              </a:rPr>
              <a:t>From every edge router to every other edge router</a:t>
            </a:r>
            <a:br>
              <a:rPr lang="en-US" sz="1200" dirty="0">
                <a:latin typeface="Avenir Book" panose="02000503020000020003" pitchFamily="2" charset="0"/>
              </a:rPr>
            </a:br>
            <a:r>
              <a:rPr lang="en-US" sz="1200" dirty="0">
                <a:latin typeface="Avenir Book" panose="02000503020000020003" pitchFamily="2" charset="0"/>
              </a:rPr>
              <a:t>          Traffic engineered according to bandwidth-demand matrix</a:t>
            </a:r>
            <a:br>
              <a:rPr lang="en-US" sz="1200" dirty="0">
                <a:latin typeface="Avenir Book" panose="02000503020000020003" pitchFamily="2" charset="0"/>
              </a:rPr>
            </a:br>
            <a:r>
              <a:rPr lang="en-US" sz="1200" dirty="0">
                <a:latin typeface="Avenir Book" panose="02000503020000020003" pitchFamily="2" charset="0"/>
              </a:rPr>
              <a:t>          This diagram show logical topology of LSPs (not physical topology)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</p:txBody>
      </p:sp>
      <p:pic>
        <p:nvPicPr>
          <p:cNvPr id="42" name="Picture 18" descr="Mplain">
            <a:extLst>
              <a:ext uri="{FF2B5EF4-FFF2-40B4-BE49-F238E27FC236}">
                <a16:creationId xmlns:a16="http://schemas.microsoft.com/office/drawing/2014/main" id="{B8D99512-6220-CA4B-BE8A-E2750FE07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690" y="2271177"/>
            <a:ext cx="354346" cy="337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18" descr="Mplain">
            <a:extLst>
              <a:ext uri="{FF2B5EF4-FFF2-40B4-BE49-F238E27FC236}">
                <a16:creationId xmlns:a16="http://schemas.microsoft.com/office/drawing/2014/main" id="{5DA6540D-712C-4042-8897-F12980F88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690" y="3036393"/>
            <a:ext cx="354346" cy="337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7C163D9-1F2E-B841-A22D-ACCC22383E10}"/>
              </a:ext>
            </a:extLst>
          </p:cNvPr>
          <p:cNvCxnSpPr>
            <a:cxnSpLocks/>
          </p:cNvCxnSpPr>
          <p:nvPr/>
        </p:nvCxnSpPr>
        <p:spPr>
          <a:xfrm>
            <a:off x="2477212" y="1873673"/>
            <a:ext cx="1448717" cy="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7A3829D-9711-7143-AF05-DA27E4ADD597}"/>
              </a:ext>
            </a:extLst>
          </p:cNvPr>
          <p:cNvCxnSpPr>
            <a:cxnSpLocks/>
          </p:cNvCxnSpPr>
          <p:nvPr/>
        </p:nvCxnSpPr>
        <p:spPr>
          <a:xfrm>
            <a:off x="2477212" y="1873673"/>
            <a:ext cx="2913394" cy="1345476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3C506A1-50E5-504F-94A3-D28C682790BE}"/>
              </a:ext>
            </a:extLst>
          </p:cNvPr>
          <p:cNvCxnSpPr>
            <a:cxnSpLocks/>
          </p:cNvCxnSpPr>
          <p:nvPr/>
        </p:nvCxnSpPr>
        <p:spPr>
          <a:xfrm>
            <a:off x="2477212" y="1862390"/>
            <a:ext cx="2913394" cy="2713516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BCE05F3-C273-0648-881E-772BD07BE6A1}"/>
              </a:ext>
            </a:extLst>
          </p:cNvPr>
          <p:cNvCxnSpPr>
            <a:cxnSpLocks/>
          </p:cNvCxnSpPr>
          <p:nvPr/>
        </p:nvCxnSpPr>
        <p:spPr>
          <a:xfrm>
            <a:off x="2477212" y="1873673"/>
            <a:ext cx="1414944" cy="4000607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AA28A5B-CAE4-0C40-9ED2-2EBF0085A8A5}"/>
              </a:ext>
            </a:extLst>
          </p:cNvPr>
          <p:cNvCxnSpPr>
            <a:cxnSpLocks/>
          </p:cNvCxnSpPr>
          <p:nvPr/>
        </p:nvCxnSpPr>
        <p:spPr>
          <a:xfrm flipH="1">
            <a:off x="2457389" y="1884957"/>
            <a:ext cx="4297" cy="4000606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CDDFB3F-53D7-6344-B908-C2077E0F6E16}"/>
              </a:ext>
            </a:extLst>
          </p:cNvPr>
          <p:cNvCxnSpPr>
            <a:cxnSpLocks/>
          </p:cNvCxnSpPr>
          <p:nvPr/>
        </p:nvCxnSpPr>
        <p:spPr>
          <a:xfrm flipH="1">
            <a:off x="1019716" y="1884957"/>
            <a:ext cx="1487864" cy="2708966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6325BCF-5CA4-F24E-9716-8366251C48CA}"/>
              </a:ext>
            </a:extLst>
          </p:cNvPr>
          <p:cNvCxnSpPr>
            <a:cxnSpLocks/>
          </p:cNvCxnSpPr>
          <p:nvPr/>
        </p:nvCxnSpPr>
        <p:spPr>
          <a:xfrm flipH="1">
            <a:off x="1015862" y="1873672"/>
            <a:ext cx="1462922" cy="135221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FC15B7A-26DA-814B-8EE7-EC3B0B583B10}"/>
              </a:ext>
            </a:extLst>
          </p:cNvPr>
          <p:cNvCxnSpPr>
            <a:cxnSpLocks/>
          </p:cNvCxnSpPr>
          <p:nvPr/>
        </p:nvCxnSpPr>
        <p:spPr>
          <a:xfrm>
            <a:off x="3907450" y="1873671"/>
            <a:ext cx="1513524" cy="1345477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5DBFE94-393D-5846-9C80-230F6E5A31CE}"/>
              </a:ext>
            </a:extLst>
          </p:cNvPr>
          <p:cNvCxnSpPr>
            <a:cxnSpLocks/>
          </p:cNvCxnSpPr>
          <p:nvPr/>
        </p:nvCxnSpPr>
        <p:spPr>
          <a:xfrm>
            <a:off x="3929959" y="1866938"/>
            <a:ext cx="1470872" cy="272358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6440AAF-EEDE-C543-AE3A-48E86F883F4D}"/>
              </a:ext>
            </a:extLst>
          </p:cNvPr>
          <p:cNvCxnSpPr>
            <a:cxnSpLocks/>
          </p:cNvCxnSpPr>
          <p:nvPr/>
        </p:nvCxnSpPr>
        <p:spPr>
          <a:xfrm flipH="1">
            <a:off x="3893728" y="1864391"/>
            <a:ext cx="42426" cy="4021172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D91B15E-5A62-EB46-9F72-8E4C01F75B78}"/>
              </a:ext>
            </a:extLst>
          </p:cNvPr>
          <p:cNvCxnSpPr>
            <a:cxnSpLocks/>
          </p:cNvCxnSpPr>
          <p:nvPr/>
        </p:nvCxnSpPr>
        <p:spPr>
          <a:xfrm flipH="1">
            <a:off x="2447164" y="1833220"/>
            <a:ext cx="1448660" cy="4070359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CEC64B6-41E1-3F41-86F7-CD85887F473A}"/>
              </a:ext>
            </a:extLst>
          </p:cNvPr>
          <p:cNvCxnSpPr>
            <a:cxnSpLocks/>
          </p:cNvCxnSpPr>
          <p:nvPr/>
        </p:nvCxnSpPr>
        <p:spPr>
          <a:xfrm flipH="1">
            <a:off x="1007410" y="1882956"/>
            <a:ext cx="2911770" cy="2699683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F4C9445-4B65-0F44-873B-4FF9A9D9D679}"/>
              </a:ext>
            </a:extLst>
          </p:cNvPr>
          <p:cNvCxnSpPr>
            <a:cxnSpLocks/>
          </p:cNvCxnSpPr>
          <p:nvPr/>
        </p:nvCxnSpPr>
        <p:spPr>
          <a:xfrm flipH="1">
            <a:off x="1038071" y="1866937"/>
            <a:ext cx="2883819" cy="1372503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4F9DCE2-81DF-614E-9774-115C093C5498}"/>
              </a:ext>
            </a:extLst>
          </p:cNvPr>
          <p:cNvCxnSpPr>
            <a:cxnSpLocks/>
          </p:cNvCxnSpPr>
          <p:nvPr/>
        </p:nvCxnSpPr>
        <p:spPr>
          <a:xfrm>
            <a:off x="5427076" y="3232432"/>
            <a:ext cx="0" cy="1358765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1443906-EBA2-464D-929D-AA941E05F5D4}"/>
              </a:ext>
            </a:extLst>
          </p:cNvPr>
          <p:cNvCxnSpPr>
            <a:cxnSpLocks/>
          </p:cNvCxnSpPr>
          <p:nvPr/>
        </p:nvCxnSpPr>
        <p:spPr>
          <a:xfrm flipH="1">
            <a:off x="3895059" y="3219148"/>
            <a:ext cx="1505772" cy="2698974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F043C1C-6DE4-0444-9050-F5C6E1FD2071}"/>
              </a:ext>
            </a:extLst>
          </p:cNvPr>
          <p:cNvCxnSpPr>
            <a:cxnSpLocks/>
          </p:cNvCxnSpPr>
          <p:nvPr/>
        </p:nvCxnSpPr>
        <p:spPr>
          <a:xfrm flipH="1">
            <a:off x="2436755" y="3193913"/>
            <a:ext cx="2981018" cy="2768051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C6B1541-5B79-9448-BFE8-48A7F117895B}"/>
              </a:ext>
            </a:extLst>
          </p:cNvPr>
          <p:cNvCxnSpPr>
            <a:cxnSpLocks/>
          </p:cNvCxnSpPr>
          <p:nvPr/>
        </p:nvCxnSpPr>
        <p:spPr>
          <a:xfrm flipH="1">
            <a:off x="987066" y="3219147"/>
            <a:ext cx="4432121" cy="1340533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E57C020-879D-EF4A-8B96-95F4B17E8BA7}"/>
              </a:ext>
            </a:extLst>
          </p:cNvPr>
          <p:cNvCxnSpPr>
            <a:cxnSpLocks/>
          </p:cNvCxnSpPr>
          <p:nvPr/>
        </p:nvCxnSpPr>
        <p:spPr>
          <a:xfrm flipH="1">
            <a:off x="1023807" y="3213817"/>
            <a:ext cx="4440822" cy="533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ED002ED-B3B6-DC42-9801-B89A43E6F6E7}"/>
              </a:ext>
            </a:extLst>
          </p:cNvPr>
          <p:cNvCxnSpPr>
            <a:cxnSpLocks/>
          </p:cNvCxnSpPr>
          <p:nvPr/>
        </p:nvCxnSpPr>
        <p:spPr>
          <a:xfrm flipH="1">
            <a:off x="3870687" y="4596899"/>
            <a:ext cx="1563576" cy="1284114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D6F4239-E757-564E-8019-284498F428E0}"/>
              </a:ext>
            </a:extLst>
          </p:cNvPr>
          <p:cNvCxnSpPr>
            <a:cxnSpLocks/>
          </p:cNvCxnSpPr>
          <p:nvPr/>
        </p:nvCxnSpPr>
        <p:spPr>
          <a:xfrm flipH="1">
            <a:off x="2426530" y="4587188"/>
            <a:ext cx="3014285" cy="1340214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5F61C1F-5D4D-AC4F-81B2-E0C0DC410480}"/>
              </a:ext>
            </a:extLst>
          </p:cNvPr>
          <p:cNvCxnSpPr>
            <a:cxnSpLocks/>
          </p:cNvCxnSpPr>
          <p:nvPr/>
        </p:nvCxnSpPr>
        <p:spPr>
          <a:xfrm flipH="1" flipV="1">
            <a:off x="1027174" y="4570961"/>
            <a:ext cx="4413641" cy="37573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27CFB86-62EE-8C44-AD74-1DAA6B4804B5}"/>
              </a:ext>
            </a:extLst>
          </p:cNvPr>
          <p:cNvCxnSpPr>
            <a:cxnSpLocks/>
          </p:cNvCxnSpPr>
          <p:nvPr/>
        </p:nvCxnSpPr>
        <p:spPr>
          <a:xfrm flipH="1" flipV="1">
            <a:off x="1069248" y="3245117"/>
            <a:ext cx="4371567" cy="1344255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EA4DC7D-3E6D-3241-8D3E-8E07AFF2E2CA}"/>
              </a:ext>
            </a:extLst>
          </p:cNvPr>
          <p:cNvCxnSpPr>
            <a:cxnSpLocks/>
          </p:cNvCxnSpPr>
          <p:nvPr/>
        </p:nvCxnSpPr>
        <p:spPr>
          <a:xfrm flipH="1">
            <a:off x="2413713" y="5931406"/>
            <a:ext cx="1456974" cy="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96BF3F7-875F-7A42-A0EC-F0DCE88F5F3D}"/>
              </a:ext>
            </a:extLst>
          </p:cNvPr>
          <p:cNvCxnSpPr>
            <a:cxnSpLocks/>
          </p:cNvCxnSpPr>
          <p:nvPr/>
        </p:nvCxnSpPr>
        <p:spPr>
          <a:xfrm flipH="1" flipV="1">
            <a:off x="983246" y="4587584"/>
            <a:ext cx="2908911" cy="1330538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5B4F0D1-51B2-414B-AFDF-A35DFA037544}"/>
              </a:ext>
            </a:extLst>
          </p:cNvPr>
          <p:cNvCxnSpPr>
            <a:cxnSpLocks/>
          </p:cNvCxnSpPr>
          <p:nvPr/>
        </p:nvCxnSpPr>
        <p:spPr>
          <a:xfrm flipH="1" flipV="1">
            <a:off x="1002300" y="3210139"/>
            <a:ext cx="2889857" cy="2662135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90BF134-1355-2343-832E-E3082D62EFA5}"/>
              </a:ext>
            </a:extLst>
          </p:cNvPr>
          <p:cNvCxnSpPr>
            <a:cxnSpLocks/>
          </p:cNvCxnSpPr>
          <p:nvPr/>
        </p:nvCxnSpPr>
        <p:spPr>
          <a:xfrm flipH="1" flipV="1">
            <a:off x="976060" y="4591194"/>
            <a:ext cx="1468959" cy="132297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0A8A80B5-7230-D54B-8547-327772A5E4C6}"/>
              </a:ext>
            </a:extLst>
          </p:cNvPr>
          <p:cNvCxnSpPr>
            <a:cxnSpLocks/>
          </p:cNvCxnSpPr>
          <p:nvPr/>
        </p:nvCxnSpPr>
        <p:spPr>
          <a:xfrm flipH="1" flipV="1">
            <a:off x="1007410" y="3253786"/>
            <a:ext cx="1472509" cy="2649664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9C9C9057-B56E-1046-9972-7F6F15DEEA3A}"/>
              </a:ext>
            </a:extLst>
          </p:cNvPr>
          <p:cNvCxnSpPr>
            <a:cxnSpLocks/>
          </p:cNvCxnSpPr>
          <p:nvPr/>
        </p:nvCxnSpPr>
        <p:spPr>
          <a:xfrm flipH="1">
            <a:off x="972195" y="3214596"/>
            <a:ext cx="35971" cy="1381264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18" descr="Mplain">
            <a:extLst>
              <a:ext uri="{FF2B5EF4-FFF2-40B4-BE49-F238E27FC236}">
                <a16:creationId xmlns:a16="http://schemas.microsoft.com/office/drawing/2014/main" id="{300C3D62-0255-D543-9F43-8DF3444E1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418" y="1625136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0C2070D9-BF6B-A842-A809-E0D41BD84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65" y="296794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7164FDE9-F5F6-8C48-9651-0E786DB09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900" y="5617138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8" descr="Mplain">
            <a:extLst>
              <a:ext uri="{FF2B5EF4-FFF2-40B4-BE49-F238E27FC236}">
                <a16:creationId xmlns:a16="http://schemas.microsoft.com/office/drawing/2014/main" id="{6D4D7C25-3E7D-0549-B382-B3D0C0BB9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65" y="431510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8" descr="Mplain">
            <a:extLst>
              <a:ext uri="{FF2B5EF4-FFF2-40B4-BE49-F238E27FC236}">
                <a16:creationId xmlns:a16="http://schemas.microsoft.com/office/drawing/2014/main" id="{6B777848-C78C-3048-8497-EA25CE146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153" y="1625136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8" descr="Mplain">
            <a:extLst>
              <a:ext uri="{FF2B5EF4-FFF2-40B4-BE49-F238E27FC236}">
                <a16:creationId xmlns:a16="http://schemas.microsoft.com/office/drawing/2014/main" id="{1AA2EB8F-E278-494D-80BF-8CA5E5CE2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635" y="5617138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8" descr="Mplain">
            <a:extLst>
              <a:ext uri="{FF2B5EF4-FFF2-40B4-BE49-F238E27FC236}">
                <a16:creationId xmlns:a16="http://schemas.microsoft.com/office/drawing/2014/main" id="{4E67B226-1C90-2349-A81D-32102E060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10" y="296794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8" descr="Mplain">
            <a:extLst>
              <a:ext uri="{FF2B5EF4-FFF2-40B4-BE49-F238E27FC236}">
                <a16:creationId xmlns:a16="http://schemas.microsoft.com/office/drawing/2014/main" id="{7CA0F847-0640-A24D-B133-C142683BB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31510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D1120A6-46AE-6E44-A53E-56D217241ECC}"/>
              </a:ext>
            </a:extLst>
          </p:cNvPr>
          <p:cNvCxnSpPr>
            <a:cxnSpLocks/>
          </p:cNvCxnSpPr>
          <p:nvPr/>
        </p:nvCxnSpPr>
        <p:spPr>
          <a:xfrm>
            <a:off x="6674219" y="4165466"/>
            <a:ext cx="386041" cy="159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963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The problem with soft state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A06690-7DEE-6D4E-82AE-C1DD9B74E335}"/>
              </a:ext>
            </a:extLst>
          </p:cNvPr>
          <p:cNvGrpSpPr/>
          <p:nvPr/>
        </p:nvGrpSpPr>
        <p:grpSpPr>
          <a:xfrm>
            <a:off x="409073" y="1406349"/>
            <a:ext cx="3021189" cy="2742449"/>
            <a:chOff x="793165" y="1625136"/>
            <a:chExt cx="4920482" cy="446651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C6E7EED-212E-9D49-AE36-EED425BB18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4273" y="3230431"/>
              <a:ext cx="4416333" cy="0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18CEF6B-19FD-7746-9841-17404595B6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8296" y="4575906"/>
              <a:ext cx="4416333" cy="0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6434A2A-2CFD-AA48-8060-28263E4B35BA}"/>
                </a:ext>
              </a:extLst>
            </p:cNvPr>
            <p:cNvCxnSpPr>
              <a:cxnSpLocks/>
            </p:cNvCxnSpPr>
            <p:nvPr/>
          </p:nvCxnSpPr>
          <p:spPr>
            <a:xfrm>
              <a:off x="2445082" y="1862390"/>
              <a:ext cx="0" cy="4011890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FC1B051-2FC2-C840-9189-CD5414BD057B}"/>
                </a:ext>
              </a:extLst>
            </p:cNvPr>
            <p:cNvCxnSpPr>
              <a:cxnSpLocks/>
            </p:cNvCxnSpPr>
            <p:nvPr/>
          </p:nvCxnSpPr>
          <p:spPr>
            <a:xfrm>
              <a:off x="3895060" y="1862390"/>
              <a:ext cx="0" cy="4011890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6B90794-E134-704E-8D4B-5AAF178C3B08}"/>
                </a:ext>
              </a:extLst>
            </p:cNvPr>
            <p:cNvCxnSpPr>
              <a:cxnSpLocks/>
            </p:cNvCxnSpPr>
            <p:nvPr/>
          </p:nvCxnSpPr>
          <p:spPr>
            <a:xfrm>
              <a:off x="2445082" y="1862390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57851AE-3A11-1A4E-B0B0-8125A87EDA56}"/>
                </a:ext>
              </a:extLst>
            </p:cNvPr>
            <p:cNvCxnSpPr>
              <a:cxnSpLocks/>
            </p:cNvCxnSpPr>
            <p:nvPr/>
          </p:nvCxnSpPr>
          <p:spPr>
            <a:xfrm>
              <a:off x="2465280" y="4593923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2A362E1-139C-9E46-A03D-8EFC3060AD33}"/>
                </a:ext>
              </a:extLst>
            </p:cNvPr>
            <p:cNvCxnSpPr>
              <a:cxnSpLocks/>
            </p:cNvCxnSpPr>
            <p:nvPr/>
          </p:nvCxnSpPr>
          <p:spPr>
            <a:xfrm>
              <a:off x="2443510" y="3248447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6EC655-1704-2041-85CB-E918561A231F}"/>
                </a:ext>
              </a:extLst>
            </p:cNvPr>
            <p:cNvCxnSpPr>
              <a:cxnSpLocks/>
            </p:cNvCxnSpPr>
            <p:nvPr/>
          </p:nvCxnSpPr>
          <p:spPr>
            <a:xfrm>
              <a:off x="3921889" y="3245044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8469BDD-8A42-A14F-9C0F-6D1B5EFA7095}"/>
                </a:ext>
              </a:extLst>
            </p:cNvPr>
            <p:cNvCxnSpPr>
              <a:cxnSpLocks/>
            </p:cNvCxnSpPr>
            <p:nvPr/>
          </p:nvCxnSpPr>
          <p:spPr>
            <a:xfrm>
              <a:off x="983246" y="3230431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3EFB805-5790-944E-821A-5270F0CA06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4641" y="3219149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AA21E47-653F-B445-B1EB-F057EA5E26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9585" y="1873673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EA712D5-6C8E-BB46-BC24-EADB5DD283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5286" y="3228429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888CF79-56E5-3B45-AE73-B9268A5822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3358" y="4550081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18" descr="Mplain">
              <a:extLst>
                <a:ext uri="{FF2B5EF4-FFF2-40B4-BE49-F238E27FC236}">
                  <a16:creationId xmlns:a16="http://schemas.microsoft.com/office/drawing/2014/main" id="{22295727-65E8-D14C-80C6-539AF083EB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0901" y="2970119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8" descr="Mplain">
              <a:extLst>
                <a:ext uri="{FF2B5EF4-FFF2-40B4-BE49-F238E27FC236}">
                  <a16:creationId xmlns:a16="http://schemas.microsoft.com/office/drawing/2014/main" id="{8A36F466-684B-7946-9072-6E8CB42186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0900" y="4315102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8" descr="Mplain">
              <a:extLst>
                <a:ext uri="{FF2B5EF4-FFF2-40B4-BE49-F238E27FC236}">
                  <a16:creationId xmlns:a16="http://schemas.microsoft.com/office/drawing/2014/main" id="{49A0337D-4D9E-DA48-87E8-E0A829CDD0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8635" y="4315102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7C163D9-1F2E-B841-A22D-ACCC22383E10}"/>
                </a:ext>
              </a:extLst>
            </p:cNvPr>
            <p:cNvCxnSpPr>
              <a:cxnSpLocks/>
            </p:cNvCxnSpPr>
            <p:nvPr/>
          </p:nvCxnSpPr>
          <p:spPr>
            <a:xfrm>
              <a:off x="2477212" y="1873673"/>
              <a:ext cx="1448717" cy="0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7A3829D-9711-7143-AF05-DA27E4ADD597}"/>
                </a:ext>
              </a:extLst>
            </p:cNvPr>
            <p:cNvCxnSpPr>
              <a:cxnSpLocks/>
            </p:cNvCxnSpPr>
            <p:nvPr/>
          </p:nvCxnSpPr>
          <p:spPr>
            <a:xfrm>
              <a:off x="2477212" y="1873673"/>
              <a:ext cx="2913394" cy="1345476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3C506A1-50E5-504F-94A3-D28C682790BE}"/>
                </a:ext>
              </a:extLst>
            </p:cNvPr>
            <p:cNvCxnSpPr>
              <a:cxnSpLocks/>
            </p:cNvCxnSpPr>
            <p:nvPr/>
          </p:nvCxnSpPr>
          <p:spPr>
            <a:xfrm>
              <a:off x="2477212" y="1862390"/>
              <a:ext cx="2913394" cy="2713516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CE05F3-C273-0648-881E-772BD07BE6A1}"/>
                </a:ext>
              </a:extLst>
            </p:cNvPr>
            <p:cNvCxnSpPr>
              <a:cxnSpLocks/>
            </p:cNvCxnSpPr>
            <p:nvPr/>
          </p:nvCxnSpPr>
          <p:spPr>
            <a:xfrm>
              <a:off x="2477212" y="1873673"/>
              <a:ext cx="1414944" cy="4000607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AA28A5B-CAE4-0C40-9ED2-2EBF0085A8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7389" y="1884957"/>
              <a:ext cx="4297" cy="4000606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CDDFB3F-53D7-6344-B908-C2077E0F6E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9716" y="1884957"/>
              <a:ext cx="1487864" cy="2708966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6325BCF-5CA4-F24E-9716-8366251C48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862" y="1873672"/>
              <a:ext cx="1462922" cy="1352210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FC15B7A-26DA-814B-8EE7-EC3B0B583B10}"/>
                </a:ext>
              </a:extLst>
            </p:cNvPr>
            <p:cNvCxnSpPr>
              <a:cxnSpLocks/>
            </p:cNvCxnSpPr>
            <p:nvPr/>
          </p:nvCxnSpPr>
          <p:spPr>
            <a:xfrm>
              <a:off x="3907450" y="1873671"/>
              <a:ext cx="1513524" cy="1345477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5DBFE94-393D-5846-9C80-230F6E5A31CE}"/>
                </a:ext>
              </a:extLst>
            </p:cNvPr>
            <p:cNvCxnSpPr>
              <a:cxnSpLocks/>
            </p:cNvCxnSpPr>
            <p:nvPr/>
          </p:nvCxnSpPr>
          <p:spPr>
            <a:xfrm>
              <a:off x="3929959" y="1866938"/>
              <a:ext cx="1470872" cy="2723580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6440AAF-EEDE-C543-AE3A-48E86F883F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3728" y="1864391"/>
              <a:ext cx="42426" cy="4021172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D91B15E-5A62-EB46-9F72-8E4C01F75B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47164" y="1833220"/>
              <a:ext cx="1448660" cy="4070359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CEC64B6-41E1-3F41-86F7-CD85887F47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7410" y="1882956"/>
              <a:ext cx="2911770" cy="2699683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F4C9445-4B65-0F44-873B-4FF9A9D9D6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8071" y="1866937"/>
              <a:ext cx="2883819" cy="1372503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4F9DCE2-81DF-614E-9774-115C093C5498}"/>
                </a:ext>
              </a:extLst>
            </p:cNvPr>
            <p:cNvCxnSpPr>
              <a:cxnSpLocks/>
            </p:cNvCxnSpPr>
            <p:nvPr/>
          </p:nvCxnSpPr>
          <p:spPr>
            <a:xfrm>
              <a:off x="5427076" y="3232432"/>
              <a:ext cx="0" cy="1358765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1443906-EBA2-464D-929D-AA941E05F5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5059" y="3219148"/>
              <a:ext cx="1505772" cy="2698974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F043C1C-6DE4-0444-9050-F5C6E1FD20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6755" y="3193913"/>
              <a:ext cx="2981018" cy="2768051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C6B1541-5B79-9448-BFE8-48A7F11789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066" y="3219147"/>
              <a:ext cx="4432121" cy="1340533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E57C020-879D-EF4A-8B96-95F4B17E8B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807" y="3213817"/>
              <a:ext cx="4440822" cy="5330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ED002ED-B3B6-DC42-9801-B89A43E6F6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0687" y="4596899"/>
              <a:ext cx="1563576" cy="1284114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D6F4239-E757-564E-8019-284498F428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6530" y="4587188"/>
              <a:ext cx="3014285" cy="1340214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5F61C1F-5D4D-AC4F-81B2-E0C0DC4104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7174" y="4570961"/>
              <a:ext cx="4413641" cy="37573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27CFB86-62EE-8C44-AD74-1DAA6B4804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9248" y="3245117"/>
              <a:ext cx="4371567" cy="1344255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EA4DC7D-3E6D-3241-8D3E-8E07AFF2E2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3713" y="5931406"/>
              <a:ext cx="1456974" cy="0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96BF3F7-875F-7A42-A0EC-F0DCE88F5F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3246" y="4587584"/>
              <a:ext cx="2908911" cy="1330538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5B4F0D1-51B2-414B-AFDF-A35DFA0375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2300" y="3210139"/>
              <a:ext cx="2889857" cy="2662135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90BF134-1355-2343-832E-E3082D62EF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6060" y="4591194"/>
              <a:ext cx="1468959" cy="1322970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A8A80B5-7230-D54B-8547-327772A5E4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7410" y="3253786"/>
              <a:ext cx="1472509" cy="2649664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C9C9057-B56E-1046-9972-7F6F15DEEA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2195" y="3214596"/>
              <a:ext cx="35971" cy="1381264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18" descr="Mplain">
              <a:extLst>
                <a:ext uri="{FF2B5EF4-FFF2-40B4-BE49-F238E27FC236}">
                  <a16:creationId xmlns:a16="http://schemas.microsoft.com/office/drawing/2014/main" id="{300C3D62-0255-D543-9F43-8DF3444E12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6418" y="1625136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8" descr="Mplain">
              <a:extLst>
                <a:ext uri="{FF2B5EF4-FFF2-40B4-BE49-F238E27FC236}">
                  <a16:creationId xmlns:a16="http://schemas.microsoft.com/office/drawing/2014/main" id="{0C2070D9-BF6B-A842-A809-E0D41BD843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5" y="2967942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8" descr="Mplain">
              <a:extLst>
                <a:ext uri="{FF2B5EF4-FFF2-40B4-BE49-F238E27FC236}">
                  <a16:creationId xmlns:a16="http://schemas.microsoft.com/office/drawing/2014/main" id="{7164FDE9-F5F6-8C48-9651-0E786DB09A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0900" y="5617138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8" descr="Mplain">
              <a:extLst>
                <a:ext uri="{FF2B5EF4-FFF2-40B4-BE49-F238E27FC236}">
                  <a16:creationId xmlns:a16="http://schemas.microsoft.com/office/drawing/2014/main" id="{6D4D7C25-3E7D-0549-B382-B3D0C0BB9C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5" y="4315102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8" descr="Mplain">
              <a:extLst>
                <a:ext uri="{FF2B5EF4-FFF2-40B4-BE49-F238E27FC236}">
                  <a16:creationId xmlns:a16="http://schemas.microsoft.com/office/drawing/2014/main" id="{6B777848-C78C-3048-8497-EA25CE1461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4153" y="1625136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8" descr="Mplain">
              <a:extLst>
                <a:ext uri="{FF2B5EF4-FFF2-40B4-BE49-F238E27FC236}">
                  <a16:creationId xmlns:a16="http://schemas.microsoft.com/office/drawing/2014/main" id="{1AA2EB8F-E278-494D-80BF-8CA5E5CE22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8635" y="5617138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8" descr="Mplain">
              <a:extLst>
                <a:ext uri="{FF2B5EF4-FFF2-40B4-BE49-F238E27FC236}">
                  <a16:creationId xmlns:a16="http://schemas.microsoft.com/office/drawing/2014/main" id="{4E67B226-1C90-2349-A81D-32102E060C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5610" y="2967942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8" descr="Mplain">
              <a:extLst>
                <a:ext uri="{FF2B5EF4-FFF2-40B4-BE49-F238E27FC236}">
                  <a16:creationId xmlns:a16="http://schemas.microsoft.com/office/drawing/2014/main" id="{7CA0F847-0640-A24D-B133-C142683BB0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1600" y="4315102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8" descr="Mplain">
              <a:extLst>
                <a:ext uri="{FF2B5EF4-FFF2-40B4-BE49-F238E27FC236}">
                  <a16:creationId xmlns:a16="http://schemas.microsoft.com/office/drawing/2014/main" id="{773770E4-7607-FF48-AC64-54F86759B2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8636" y="2970119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93729D3-ECBF-2A44-93C9-E65069C75750}"/>
              </a:ext>
            </a:extLst>
          </p:cNvPr>
          <p:cNvCxnSpPr>
            <a:cxnSpLocks/>
            <a:stCxn id="65" idx="0"/>
          </p:cNvCxnSpPr>
          <p:nvPr/>
        </p:nvCxnSpPr>
        <p:spPr>
          <a:xfrm flipH="1" flipV="1">
            <a:off x="2319925" y="2230835"/>
            <a:ext cx="3261354" cy="79322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5DCDE0F-3AE0-C245-87E1-FB6D8FE3E771}"/>
              </a:ext>
            </a:extLst>
          </p:cNvPr>
          <p:cNvCxnSpPr>
            <a:cxnSpLocks/>
            <a:stCxn id="65" idx="2"/>
          </p:cNvCxnSpPr>
          <p:nvPr/>
        </p:nvCxnSpPr>
        <p:spPr>
          <a:xfrm flipH="1" flipV="1">
            <a:off x="2298681" y="2522185"/>
            <a:ext cx="3282598" cy="680088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86C8CBB-47F2-4745-9367-1A04AB55845A}"/>
              </a:ext>
            </a:extLst>
          </p:cNvPr>
          <p:cNvCxnSpPr>
            <a:cxnSpLocks/>
          </p:cNvCxnSpPr>
          <p:nvPr/>
        </p:nvCxnSpPr>
        <p:spPr>
          <a:xfrm>
            <a:off x="4455948" y="2825884"/>
            <a:ext cx="2180990" cy="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E73AAD5-9318-1842-8378-081D34E6FED0}"/>
              </a:ext>
            </a:extLst>
          </p:cNvPr>
          <p:cNvCxnSpPr>
            <a:cxnSpLocks/>
          </p:cNvCxnSpPr>
          <p:nvPr/>
        </p:nvCxnSpPr>
        <p:spPr>
          <a:xfrm rot="16200000">
            <a:off x="4472622" y="2819279"/>
            <a:ext cx="2180990" cy="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98DC269-EAF1-1B49-AE3D-1CF8F2566D14}"/>
              </a:ext>
            </a:extLst>
          </p:cNvPr>
          <p:cNvCxnSpPr>
            <a:cxnSpLocks/>
          </p:cNvCxnSpPr>
          <p:nvPr/>
        </p:nvCxnSpPr>
        <p:spPr>
          <a:xfrm flipV="1">
            <a:off x="4478507" y="1728782"/>
            <a:ext cx="2169221" cy="2180991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106D305-A2EC-9E43-8CDB-582237299A4E}"/>
              </a:ext>
            </a:extLst>
          </p:cNvPr>
          <p:cNvCxnSpPr>
            <a:cxnSpLocks/>
          </p:cNvCxnSpPr>
          <p:nvPr/>
        </p:nvCxnSpPr>
        <p:spPr>
          <a:xfrm flipH="1" flipV="1">
            <a:off x="4462715" y="1728782"/>
            <a:ext cx="2180990" cy="218099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78AC4F5-A59E-9B45-883A-9E47D7D4821A}"/>
              </a:ext>
            </a:extLst>
          </p:cNvPr>
          <p:cNvCxnSpPr>
            <a:cxnSpLocks/>
          </p:cNvCxnSpPr>
          <p:nvPr/>
        </p:nvCxnSpPr>
        <p:spPr>
          <a:xfrm flipV="1">
            <a:off x="4477336" y="2310156"/>
            <a:ext cx="2166369" cy="1039188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4901F28-E14E-6843-804A-AB1C8EF9EC0F}"/>
              </a:ext>
            </a:extLst>
          </p:cNvPr>
          <p:cNvCxnSpPr>
            <a:cxnSpLocks/>
          </p:cNvCxnSpPr>
          <p:nvPr/>
        </p:nvCxnSpPr>
        <p:spPr>
          <a:xfrm flipH="1" flipV="1">
            <a:off x="4470569" y="2310156"/>
            <a:ext cx="2166369" cy="1039188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58D6F9A-6821-A440-B85D-A626F7E0E93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4473313" y="2306022"/>
            <a:ext cx="2166369" cy="1039188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F0949BB-1F60-BB4C-81D5-8DD8411E97FB}"/>
              </a:ext>
            </a:extLst>
          </p:cNvPr>
          <p:cNvCxnSpPr>
            <a:cxnSpLocks/>
          </p:cNvCxnSpPr>
          <p:nvPr/>
        </p:nvCxnSpPr>
        <p:spPr>
          <a:xfrm rot="5400000" flipV="1">
            <a:off x="4470025" y="2311011"/>
            <a:ext cx="2166369" cy="1039188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18" descr="Mplain">
            <a:extLst>
              <a:ext uri="{FF2B5EF4-FFF2-40B4-BE49-F238E27FC236}">
                <a16:creationId xmlns:a16="http://schemas.microsoft.com/office/drawing/2014/main" id="{D9E77E04-E3C1-BA46-8957-704CE3636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102" y="2310157"/>
            <a:ext cx="936353" cy="892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7F69EDCA-1684-DD43-B41F-929B8ED0F363}"/>
              </a:ext>
            </a:extLst>
          </p:cNvPr>
          <p:cNvSpPr txBox="1"/>
          <p:nvPr/>
        </p:nvSpPr>
        <p:spPr>
          <a:xfrm>
            <a:off x="7151739" y="1432027"/>
            <a:ext cx="4909631" cy="485084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Avenir Book" panose="02000503020000020003" pitchFamily="2" charset="0"/>
              </a:rPr>
              <a:t>Core router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Number of LSPs is O(N</a:t>
            </a:r>
            <a:r>
              <a:rPr lang="en-US" sz="2000" baseline="30000" dirty="0">
                <a:latin typeface="Avenir Book" panose="02000503020000020003" pitchFamily="2" charset="0"/>
              </a:rPr>
              <a:t>2</a:t>
            </a:r>
            <a:r>
              <a:rPr lang="en-US" sz="2000" dirty="0">
                <a:latin typeface="Avenir Book" panose="02000503020000020003" pitchFamily="2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When N is number of edge routers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Refresh frequency is O(N</a:t>
            </a:r>
            <a:r>
              <a:rPr lang="en-US" sz="2000" baseline="30000" dirty="0">
                <a:latin typeface="Avenir Book" panose="02000503020000020003" pitchFamily="2" charset="0"/>
              </a:rPr>
              <a:t>2</a:t>
            </a:r>
            <a:r>
              <a:rPr lang="en-US" sz="2000" dirty="0">
                <a:latin typeface="Avenir Book" panose="02000503020000020003" pitchFamily="2" charset="0"/>
              </a:rPr>
              <a:t>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800" dirty="0">
                <a:latin typeface="Avenir Book" panose="02000503020000020003" pitchFamily="2" charset="0"/>
              </a:rPr>
              <a:t>Real-life example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Number of edge routers: 500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Number of LSPs: 500*499 = 249,500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Refresh interval = 45 seconds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000" b="1" dirty="0">
                <a:solidFill>
                  <a:srgbClr val="FF0000"/>
                </a:solidFill>
                <a:latin typeface="Avenir Book" panose="02000503020000020003" pitchFamily="2" charset="0"/>
              </a:rPr>
              <a:t>  Refresh traffic: 11,088 messages/sec</a:t>
            </a:r>
            <a:br>
              <a:rPr lang="en-US" sz="2000" b="1" dirty="0">
                <a:solidFill>
                  <a:srgbClr val="FF0000"/>
                </a:solidFill>
                <a:latin typeface="Avenir Book" panose="02000503020000020003" pitchFamily="2" charset="0"/>
              </a:rPr>
            </a:br>
            <a:r>
              <a:rPr lang="en-US" sz="1100" dirty="0">
                <a:latin typeface="Avenir Book" panose="02000503020000020003" pitchFamily="2" charset="0"/>
              </a:rPr>
              <a:t>    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(Simplifying assumption that all LSPs pass through the same core router)</a:t>
            </a:r>
            <a:endParaRPr lang="en-US" sz="1100" b="1" dirty="0">
              <a:solidFill>
                <a:srgbClr val="FF0000"/>
              </a:solidFill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000" b="1" dirty="0">
                <a:solidFill>
                  <a:srgbClr val="FF0000"/>
                </a:solidFill>
                <a:latin typeface="Avenir Book" panose="02000503020000020003" pitchFamily="2" charset="0"/>
              </a:rPr>
              <a:t>  This is not feasible in the control plane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9408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hard state in BGP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6F85ABE-6B47-B845-8081-DF91F21B8570}"/>
              </a:ext>
            </a:extLst>
          </p:cNvPr>
          <p:cNvGrpSpPr/>
          <p:nvPr/>
        </p:nvGrpSpPr>
        <p:grpSpPr>
          <a:xfrm>
            <a:off x="481074" y="1650386"/>
            <a:ext cx="8253623" cy="4188684"/>
            <a:chOff x="219817" y="1432670"/>
            <a:chExt cx="9463442" cy="4802663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BA075A-E7CB-3749-8A31-13EC3DF9E2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3732" y="1845769"/>
              <a:ext cx="827531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18" descr="Mplain">
              <a:extLst>
                <a:ext uri="{FF2B5EF4-FFF2-40B4-BE49-F238E27FC236}">
                  <a16:creationId xmlns:a16="http://schemas.microsoft.com/office/drawing/2014/main" id="{0B030017-41A4-FE42-8DC6-B31CB252CD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817" y="1432670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18" descr="Mplain">
              <a:extLst>
                <a:ext uri="{FF2B5EF4-FFF2-40B4-BE49-F238E27FC236}">
                  <a16:creationId xmlns:a16="http://schemas.microsoft.com/office/drawing/2014/main" id="{324A9AB2-BB10-3C42-B663-8D423028D8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6228" y="1432670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8" descr="Mplain">
              <a:extLst>
                <a:ext uri="{FF2B5EF4-FFF2-40B4-BE49-F238E27FC236}">
                  <a16:creationId xmlns:a16="http://schemas.microsoft.com/office/drawing/2014/main" id="{6198A879-CA12-4343-801E-E1833FFAB3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2639" y="1432670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8" descr="Mplain">
              <a:extLst>
                <a:ext uri="{FF2B5EF4-FFF2-40B4-BE49-F238E27FC236}">
                  <a16:creationId xmlns:a16="http://schemas.microsoft.com/office/drawing/2014/main" id="{68F1A559-2D3D-3348-894F-F053BD306F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9050" y="1432670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8509D36-9AB0-FE4B-BCBA-39C9D1B09188}"/>
                </a:ext>
              </a:extLst>
            </p:cNvPr>
            <p:cNvGrpSpPr/>
            <p:nvPr/>
          </p:nvGrpSpPr>
          <p:grpSpPr>
            <a:xfrm>
              <a:off x="621809" y="2256048"/>
              <a:ext cx="8651491" cy="3979285"/>
              <a:chOff x="1559626" y="2369260"/>
              <a:chExt cx="8651491" cy="2924252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4CEA3AC9-17F3-D74B-9087-89024567E3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9626" y="2369261"/>
                <a:ext cx="0" cy="2924251"/>
              </a:xfrm>
              <a:prstGeom prst="line">
                <a:avLst/>
              </a:prstGeom>
              <a:ln w="15875" cap="rnd">
                <a:solidFill>
                  <a:schemeClr val="tx1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F79BE202-5DF1-C74A-BD7F-A7D7A2295F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1371" y="2369261"/>
                <a:ext cx="0" cy="2924251"/>
              </a:xfrm>
              <a:prstGeom prst="line">
                <a:avLst/>
              </a:prstGeom>
              <a:ln w="15875" cap="rnd">
                <a:solidFill>
                  <a:schemeClr val="tx1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056AE39C-B3FA-4043-B011-EB5442B2F2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2560" y="2369261"/>
                <a:ext cx="0" cy="2924251"/>
              </a:xfrm>
              <a:prstGeom prst="line">
                <a:avLst/>
              </a:prstGeom>
              <a:ln w="15875" cap="rnd">
                <a:solidFill>
                  <a:schemeClr val="tx1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6506F9C-CAE2-BF46-88BA-713939BF6C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11117" y="2369260"/>
                <a:ext cx="0" cy="2924251"/>
              </a:xfrm>
              <a:prstGeom prst="line">
                <a:avLst/>
              </a:prstGeom>
              <a:ln w="15875" cap="rnd">
                <a:solidFill>
                  <a:schemeClr val="tx1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5AEC8D9-BB56-9F42-A7FE-08A9846572D9}"/>
                </a:ext>
              </a:extLst>
            </p:cNvPr>
            <p:cNvGrpSpPr/>
            <p:nvPr/>
          </p:nvGrpSpPr>
          <p:grpSpPr>
            <a:xfrm>
              <a:off x="621810" y="2411643"/>
              <a:ext cx="8659455" cy="115927"/>
              <a:chOff x="811066" y="2341974"/>
              <a:chExt cx="8659455" cy="115927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93819671-B2BD-9643-8B85-79EAF2ADEF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BF932B7-F8A3-B14D-878B-038652D039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E361CE8-17B5-664D-8754-B7A2E61718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17512B9-DA09-1B47-9F4C-D557A94CE56B}"/>
                </a:ext>
              </a:extLst>
            </p:cNvPr>
            <p:cNvSpPr txBox="1"/>
            <p:nvPr/>
          </p:nvSpPr>
          <p:spPr>
            <a:xfrm>
              <a:off x="1494088" y="2145331"/>
              <a:ext cx="1133556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UPDATE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42D1A91-1091-5B47-9F3F-20427E47E505}"/>
                </a:ext>
              </a:extLst>
            </p:cNvPr>
            <p:cNvSpPr txBox="1"/>
            <p:nvPr/>
          </p:nvSpPr>
          <p:spPr>
            <a:xfrm>
              <a:off x="4452069" y="2198664"/>
              <a:ext cx="1133556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UPDATE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555E6D66-C922-C648-BDF2-A8B1F00AC4DB}"/>
                </a:ext>
              </a:extLst>
            </p:cNvPr>
            <p:cNvGrpSpPr/>
            <p:nvPr/>
          </p:nvGrpSpPr>
          <p:grpSpPr>
            <a:xfrm>
              <a:off x="621810" y="2564043"/>
              <a:ext cx="8659455" cy="115927"/>
              <a:chOff x="811066" y="2341974"/>
              <a:chExt cx="8659455" cy="115927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4212981-8C3A-3B49-9286-A7F6620C2D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E1527B39-E44F-D443-A287-35824D3AD1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DC1BEDA6-3F26-B74A-8BB5-07D7866EF4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2333828-6C63-2A48-9F6A-DCCB8A79DDB0}"/>
                </a:ext>
              </a:extLst>
            </p:cNvPr>
            <p:cNvGrpSpPr/>
            <p:nvPr/>
          </p:nvGrpSpPr>
          <p:grpSpPr>
            <a:xfrm>
              <a:off x="621810" y="2716443"/>
              <a:ext cx="8659455" cy="115927"/>
              <a:chOff x="811066" y="2341974"/>
              <a:chExt cx="8659455" cy="115927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68E698A2-1DF6-2B46-99E6-C8CA458A27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7AE7976D-4844-9146-9F5A-47C5A4FF18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6B7933BA-55C8-C34B-9B6F-91EBA83CD6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A8342DD7-CC1B-9A46-8376-2C28492E64A6}"/>
                </a:ext>
              </a:extLst>
            </p:cNvPr>
            <p:cNvGrpSpPr/>
            <p:nvPr/>
          </p:nvGrpSpPr>
          <p:grpSpPr>
            <a:xfrm>
              <a:off x="621810" y="2868843"/>
              <a:ext cx="8659455" cy="115927"/>
              <a:chOff x="811066" y="2341974"/>
              <a:chExt cx="8659455" cy="115927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F6249CC4-86B1-1A48-B8AE-6984463E9E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8C65044-5E82-A749-A59E-235DD4926B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B2E9540D-BABE-DA4F-A095-CDF2B769AD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3E0FFBF-41E0-384B-B3E2-EC67EDFB5065}"/>
                </a:ext>
              </a:extLst>
            </p:cNvPr>
            <p:cNvGrpSpPr/>
            <p:nvPr/>
          </p:nvGrpSpPr>
          <p:grpSpPr>
            <a:xfrm>
              <a:off x="621810" y="3021243"/>
              <a:ext cx="8659455" cy="115927"/>
              <a:chOff x="811066" y="2341974"/>
              <a:chExt cx="8659455" cy="115927"/>
            </a:xfrm>
          </p:grpSpPr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AB826AF-6A86-DE41-8A64-6A1406CED1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C107A41E-0983-7A4F-8929-6BB75ABB3D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47F03AFF-1714-2F43-A27F-EB34524016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01343D21-F463-9A40-922A-4A438CEFE60D}"/>
                </a:ext>
              </a:extLst>
            </p:cNvPr>
            <p:cNvGrpSpPr/>
            <p:nvPr/>
          </p:nvGrpSpPr>
          <p:grpSpPr>
            <a:xfrm>
              <a:off x="621810" y="3173643"/>
              <a:ext cx="8659455" cy="115927"/>
              <a:chOff x="811066" y="2341974"/>
              <a:chExt cx="8659455" cy="115927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A0D03644-200D-1B4D-B0A3-AB806FB220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3FF7443B-7766-4346-805C-C7DC1AA7EE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127B2999-3740-1D44-9912-803F71038E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9750D624-C1E3-9540-972F-C2AFB8F151F4}"/>
                </a:ext>
              </a:extLst>
            </p:cNvPr>
            <p:cNvGrpSpPr/>
            <p:nvPr/>
          </p:nvGrpSpPr>
          <p:grpSpPr>
            <a:xfrm>
              <a:off x="621810" y="3326043"/>
              <a:ext cx="8659455" cy="115927"/>
              <a:chOff x="811066" y="2341974"/>
              <a:chExt cx="8659455" cy="115927"/>
            </a:xfrm>
          </p:grpSpPr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DF95C872-D951-CD48-8661-9F2FC3901A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99DFEA8D-D2B2-A143-A3BD-E2F65F18A8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1542A050-1AD5-B841-9C66-8F9A24F29D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0691E597-EDF3-594E-B54F-FA24D41C8362}"/>
                </a:ext>
              </a:extLst>
            </p:cNvPr>
            <p:cNvGrpSpPr/>
            <p:nvPr/>
          </p:nvGrpSpPr>
          <p:grpSpPr>
            <a:xfrm>
              <a:off x="621810" y="3478443"/>
              <a:ext cx="8659455" cy="115927"/>
              <a:chOff x="811066" y="2341974"/>
              <a:chExt cx="8659455" cy="11592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A8B5EA78-4181-8343-AD40-2EE424488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F7541A1C-C221-D446-98D3-0846DFD003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CF087244-B027-874E-A6A1-7D5BD153FD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C737DAA-88F6-A846-A148-2BDD08CFE68B}"/>
                </a:ext>
              </a:extLst>
            </p:cNvPr>
            <p:cNvGrpSpPr/>
            <p:nvPr/>
          </p:nvGrpSpPr>
          <p:grpSpPr>
            <a:xfrm>
              <a:off x="621810" y="3630843"/>
              <a:ext cx="8659455" cy="115927"/>
              <a:chOff x="811066" y="2341974"/>
              <a:chExt cx="8659455" cy="115927"/>
            </a:xfrm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5C42232-85C6-0A49-AA2A-8A2FA80005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4D68764-1670-D642-897F-45A6A18DF3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98C0B727-16BD-F24A-AE63-8629A6DA42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974CA45-69F6-9F4D-A76E-E232662A7C4A}"/>
                </a:ext>
              </a:extLst>
            </p:cNvPr>
            <p:cNvSpPr txBox="1"/>
            <p:nvPr/>
          </p:nvSpPr>
          <p:spPr>
            <a:xfrm>
              <a:off x="7282325" y="2230267"/>
              <a:ext cx="1133556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UPDATE</a:t>
              </a: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52AEF818-5533-8E41-B892-18E2FEB6E6BD}"/>
                </a:ext>
              </a:extLst>
            </p:cNvPr>
            <p:cNvGrpSpPr/>
            <p:nvPr/>
          </p:nvGrpSpPr>
          <p:grpSpPr>
            <a:xfrm>
              <a:off x="605881" y="4541475"/>
              <a:ext cx="8659455" cy="110548"/>
              <a:chOff x="792099" y="4900176"/>
              <a:chExt cx="8659455" cy="110548"/>
            </a:xfrm>
          </p:grpSpPr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D30C0DAF-B9ED-0F4B-9DF6-FC2DDA04F9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92099" y="4900176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E8CEAA1-B5E1-E644-828F-47D15FB7A1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88621" y="4900176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45A19B3D-375F-8F49-B000-33B19783FA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66034" y="4900176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78133CE9-772E-FE4A-85E0-955B4604B0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2099" y="4905058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84856D5B-87A2-0647-B6D9-A7F96A4380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8621" y="4905058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48C240BF-1345-AA45-BF01-410147AFC4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6034" y="4905058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1C912DA1-BD82-634E-9820-4FAF447F8934}"/>
                </a:ext>
              </a:extLst>
            </p:cNvPr>
            <p:cNvGrpSpPr/>
            <p:nvPr/>
          </p:nvGrpSpPr>
          <p:grpSpPr>
            <a:xfrm>
              <a:off x="612727" y="5686468"/>
              <a:ext cx="8659455" cy="110548"/>
              <a:chOff x="792099" y="4900176"/>
              <a:chExt cx="8659455" cy="110548"/>
            </a:xfrm>
          </p:grpSpPr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9F192D3D-385B-0643-A1F9-BA18F2A28E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92099" y="4900176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5FEDE87F-5451-0549-936C-10F1DCBF5F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88621" y="4900176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E58B9CE0-DCB4-9441-86E0-14B0301C96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66034" y="4900176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F4A3EDBE-498D-4B40-B0A8-58D4380EEB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2099" y="4905058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2DEF2A9A-E59E-9340-9CEC-25F73DAF3B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8621" y="4905058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9DF2343E-28E8-B04A-8E70-8AF0B846FA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6034" y="4905058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1AE0CF3-E7B3-A544-BA5A-226682717EEB}"/>
                </a:ext>
              </a:extLst>
            </p:cNvPr>
            <p:cNvSpPr txBox="1"/>
            <p:nvPr/>
          </p:nvSpPr>
          <p:spPr>
            <a:xfrm>
              <a:off x="1084026" y="4204257"/>
              <a:ext cx="1940102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KEEPALIVE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E39EB33-C093-4549-B1AB-5DAFDDD89EB3}"/>
                </a:ext>
              </a:extLst>
            </p:cNvPr>
            <p:cNvSpPr txBox="1"/>
            <p:nvPr/>
          </p:nvSpPr>
          <p:spPr>
            <a:xfrm>
              <a:off x="4302673" y="4204257"/>
              <a:ext cx="1418770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KEEPALIVE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BB7BBE8-332E-0047-B4CA-B9180DF733DF}"/>
                </a:ext>
              </a:extLst>
            </p:cNvPr>
            <p:cNvSpPr txBox="1"/>
            <p:nvPr/>
          </p:nvSpPr>
          <p:spPr>
            <a:xfrm>
              <a:off x="7048044" y="4204257"/>
              <a:ext cx="1588540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KEEPALIVE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12AC60D-C3E5-F34C-AA8C-7C8EA2B0FC18}"/>
                </a:ext>
              </a:extLst>
            </p:cNvPr>
            <p:cNvSpPr txBox="1"/>
            <p:nvPr/>
          </p:nvSpPr>
          <p:spPr>
            <a:xfrm>
              <a:off x="1084026" y="5426904"/>
              <a:ext cx="1940102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KEEPALIVE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FFA1D4B-0F06-0148-9BEA-277BB90FDF10}"/>
                </a:ext>
              </a:extLst>
            </p:cNvPr>
            <p:cNvSpPr txBox="1"/>
            <p:nvPr/>
          </p:nvSpPr>
          <p:spPr>
            <a:xfrm>
              <a:off x="4302673" y="5426904"/>
              <a:ext cx="1418770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KEEPALIVE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3F6F0C5-B220-7E47-ABE5-B5D2FFCBD1B4}"/>
                </a:ext>
              </a:extLst>
            </p:cNvPr>
            <p:cNvSpPr txBox="1"/>
            <p:nvPr/>
          </p:nvSpPr>
          <p:spPr>
            <a:xfrm>
              <a:off x="7048044" y="5426904"/>
              <a:ext cx="1588540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KEEPALIVE</a:t>
              </a: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1390E14C-061E-AF40-A4A7-CBBD77372A59}"/>
              </a:ext>
            </a:extLst>
          </p:cNvPr>
          <p:cNvSpPr txBox="1"/>
          <p:nvPr/>
        </p:nvSpPr>
        <p:spPr>
          <a:xfrm>
            <a:off x="8747066" y="2504206"/>
            <a:ext cx="2952751" cy="390226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300"/>
              </a:spcAft>
            </a:pPr>
            <a:r>
              <a:rPr lang="en-US" dirty="0">
                <a:latin typeface="Avenir Book" panose="02000503020000020003" pitchFamily="2" charset="0"/>
              </a:rPr>
              <a:t>UPDATE creates </a:t>
            </a:r>
            <a:r>
              <a:rPr lang="en-US" b="1" dirty="0">
                <a:latin typeface="Avenir Book" panose="02000503020000020003" pitchFamily="2" charset="0"/>
              </a:rPr>
              <a:t>hard state</a:t>
            </a:r>
            <a:endParaRPr lang="en-US" dirty="0">
              <a:latin typeface="Avenir Book" panose="02000503020000020003" pitchFamily="2" charset="0"/>
            </a:endParaRPr>
          </a:p>
          <a:p>
            <a:pPr>
              <a:spcAft>
                <a:spcPts val="300"/>
              </a:spcAft>
            </a:pPr>
            <a:r>
              <a:rPr lang="en-US" sz="1400" dirty="0">
                <a:latin typeface="Avenir Book" panose="02000503020000020003" pitchFamily="2" charset="0"/>
              </a:rPr>
              <a:t>Can be &gt; 1 million routes</a:t>
            </a:r>
          </a:p>
          <a:p>
            <a:pPr>
              <a:spcAft>
                <a:spcPts val="300"/>
              </a:spcAft>
            </a:pPr>
            <a:r>
              <a:rPr lang="en-US" sz="1400" dirty="0">
                <a:latin typeface="Avenir Book" panose="02000503020000020003" pitchFamily="2" charset="0"/>
              </a:rPr>
              <a:t>Periodic refresh not feasible</a:t>
            </a:r>
          </a:p>
          <a:p>
            <a:pPr>
              <a:spcAft>
                <a:spcPts val="300"/>
              </a:spcAft>
            </a:pPr>
            <a:r>
              <a:rPr lang="en-US" sz="1400" dirty="0">
                <a:latin typeface="Avenir Book" panose="02000503020000020003" pitchFamily="2" charset="0"/>
              </a:rPr>
              <a:t>Route stays valid until: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venir Book" panose="02000503020000020003" pitchFamily="2" charset="0"/>
              </a:rPr>
              <a:t>Explicitly WITHDRAW or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venir Book" panose="02000503020000020003" pitchFamily="2" charset="0"/>
              </a:rPr>
              <a:t>TCP connection breaks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400" dirty="0">
              <a:latin typeface="Avenir Book" panose="02000503020000020003" pitchFamily="2" charset="0"/>
            </a:endParaRPr>
          </a:p>
          <a:p>
            <a:pPr>
              <a:spcAft>
                <a:spcPts val="300"/>
              </a:spcAft>
            </a:pPr>
            <a:r>
              <a:rPr lang="en-US" dirty="0">
                <a:latin typeface="Avenir Book" panose="02000503020000020003" pitchFamily="2" charset="0"/>
              </a:rPr>
              <a:t>Periodic KEEPALIVE</a:t>
            </a:r>
          </a:p>
          <a:p>
            <a:pPr>
              <a:spcAft>
                <a:spcPts val="300"/>
              </a:spcAft>
            </a:pPr>
            <a:r>
              <a:rPr lang="en-US" sz="1400" dirty="0">
                <a:latin typeface="Avenir Book" panose="02000503020000020003" pitchFamily="2" charset="0"/>
              </a:rPr>
              <a:t>Needed to check TCP connection</a:t>
            </a:r>
          </a:p>
          <a:p>
            <a:pPr>
              <a:spcAft>
                <a:spcPts val="300"/>
              </a:spcAft>
            </a:pPr>
            <a:r>
              <a:rPr lang="en-US" sz="1400" dirty="0">
                <a:latin typeface="Avenir Book" panose="02000503020000020003" pitchFamily="2" charset="0"/>
              </a:rPr>
              <a:t>Just a single message</a:t>
            </a:r>
          </a:p>
          <a:p>
            <a:pPr>
              <a:spcAft>
                <a:spcPts val="300"/>
              </a:spcAft>
            </a:pPr>
            <a:r>
              <a:rPr lang="en-US" sz="1400" dirty="0">
                <a:latin typeface="Avenir Book" panose="02000503020000020003" pitchFamily="2" charset="0"/>
              </a:rPr>
              <a:t>Independent of number of routes</a:t>
            </a:r>
          </a:p>
          <a:p>
            <a:pPr>
              <a:spcAft>
                <a:spcPts val="3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3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3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300"/>
              </a:spcAft>
            </a:pPr>
            <a:endParaRPr lang="en-US" sz="20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8147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Network meltdown due to</a:t>
            </a:r>
            <a:br>
              <a:rPr lang="en-US" sz="5400" dirty="0"/>
            </a:br>
            <a:r>
              <a:rPr lang="en-US" sz="5400" dirty="0"/>
              <a:t>Run-away replication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889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F230D6-6CD2-F048-B784-BB9DABCFE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numbers to pick newest message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AD736-1C29-8F41-9AF2-E8A54E69D1D7}"/>
              </a:ext>
            </a:extLst>
          </p:cNvPr>
          <p:cNvSpPr txBox="1"/>
          <p:nvPr/>
        </p:nvSpPr>
        <p:spPr>
          <a:xfrm>
            <a:off x="718783" y="2187741"/>
            <a:ext cx="276768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F0C31-038C-AE4E-9F68-69A4A7569D46}"/>
              </a:ext>
            </a:extLst>
          </p:cNvPr>
          <p:cNvSpPr txBox="1"/>
          <p:nvPr/>
        </p:nvSpPr>
        <p:spPr>
          <a:xfrm>
            <a:off x="4569727" y="2187741"/>
            <a:ext cx="276768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3ED038-DBCD-AC49-AB1C-498069830FEA}"/>
              </a:ext>
            </a:extLst>
          </p:cNvPr>
          <p:cNvSpPr txBox="1"/>
          <p:nvPr/>
        </p:nvSpPr>
        <p:spPr>
          <a:xfrm>
            <a:off x="8420670" y="2187741"/>
            <a:ext cx="276768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44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4252D1-6DE6-7E49-BA6A-A86849CAD443}"/>
              </a:ext>
            </a:extLst>
          </p:cNvPr>
          <p:cNvSpPr txBox="1"/>
          <p:nvPr/>
        </p:nvSpPr>
        <p:spPr>
          <a:xfrm>
            <a:off x="3608869" y="2187741"/>
            <a:ext cx="838453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4800" dirty="0">
                <a:latin typeface="Avenir Book" panose="02000503020000020003" pitchFamily="2" charset="0"/>
              </a:rPr>
              <a:t>&lt;</a:t>
            </a:r>
            <a:endParaRPr lang="en-US" sz="3600" dirty="0">
              <a:latin typeface="Avenir Book" panose="02000503020000020003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3B5C7F-B266-C84C-82AB-775532F81C07}"/>
              </a:ext>
            </a:extLst>
          </p:cNvPr>
          <p:cNvSpPr txBox="1"/>
          <p:nvPr/>
        </p:nvSpPr>
        <p:spPr>
          <a:xfrm>
            <a:off x="7459813" y="2187741"/>
            <a:ext cx="838453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4800" dirty="0">
                <a:latin typeface="Avenir Book" panose="02000503020000020003" pitchFamily="2" charset="0"/>
              </a:rPr>
              <a:t>&lt;</a:t>
            </a:r>
            <a:endParaRPr lang="en-US" sz="3600" dirty="0">
              <a:latin typeface="Avenir Book" panose="02000503020000020003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C1046-B503-BE4C-BBC2-C453B1AC05DD}"/>
              </a:ext>
            </a:extLst>
          </p:cNvPr>
          <p:cNvSpPr txBox="1"/>
          <p:nvPr/>
        </p:nvSpPr>
        <p:spPr>
          <a:xfrm>
            <a:off x="219808" y="5954725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Note: this mechanism is still used today, for example in OSPF and ISIS link state flooding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8FD3E4D1-8E94-C54F-951A-FB680774011D}"/>
              </a:ext>
            </a:extLst>
          </p:cNvPr>
          <p:cNvSpPr/>
          <p:nvPr/>
        </p:nvSpPr>
        <p:spPr>
          <a:xfrm rot="16200000">
            <a:off x="1869626" y="3445486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2701A06-9ECD-3444-BA4F-F45FD1826CB9}"/>
              </a:ext>
            </a:extLst>
          </p:cNvPr>
          <p:cNvSpPr/>
          <p:nvPr/>
        </p:nvSpPr>
        <p:spPr>
          <a:xfrm rot="16200000">
            <a:off x="9571514" y="3445487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5E4371-13B0-2F48-8E35-4D970BE5D348}"/>
              </a:ext>
            </a:extLst>
          </p:cNvPr>
          <p:cNvSpPr txBox="1"/>
          <p:nvPr/>
        </p:nvSpPr>
        <p:spPr>
          <a:xfrm>
            <a:off x="219808" y="4266402"/>
            <a:ext cx="3389061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Oldest version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1C04F4-9B2B-0845-808F-1632C3BB199D}"/>
              </a:ext>
            </a:extLst>
          </p:cNvPr>
          <p:cNvSpPr txBox="1"/>
          <p:nvPr/>
        </p:nvSpPr>
        <p:spPr>
          <a:xfrm>
            <a:off x="8109979" y="4256283"/>
            <a:ext cx="3389061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Newest version</a:t>
            </a:r>
          </a:p>
        </p:txBody>
      </p:sp>
    </p:spTree>
    <p:extLst>
      <p:ext uri="{BB962C8B-B14F-4D97-AF65-F5344CB8AC3E}">
        <p14:creationId xmlns:p14="http://schemas.microsoft.com/office/powerpoint/2010/main" val="38644898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Packet replication loops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ADC7AF-93E4-F449-890F-0BE2BB0552BE}"/>
              </a:ext>
            </a:extLst>
          </p:cNvPr>
          <p:cNvSpPr txBox="1">
            <a:spLocks/>
          </p:cNvSpPr>
          <p:nvPr/>
        </p:nvSpPr>
        <p:spPr>
          <a:xfrm>
            <a:off x="2030116" y="1233878"/>
            <a:ext cx="7279346" cy="1041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Packet replication</a:t>
            </a:r>
            <a:br>
              <a:rPr lang="en-US" sz="3600" dirty="0"/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Making multiple copies of a packet when you forward it (e.g. multicast)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0BBD266-530A-6244-9F3C-F76F2FEB3256}"/>
              </a:ext>
            </a:extLst>
          </p:cNvPr>
          <p:cNvSpPr txBox="1">
            <a:spLocks/>
          </p:cNvSpPr>
          <p:nvPr/>
        </p:nvSpPr>
        <p:spPr>
          <a:xfrm>
            <a:off x="2030119" y="2674421"/>
            <a:ext cx="7279346" cy="1041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Forwarding loop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17098FA-0D74-E14B-8B8D-C39F7BF17440}"/>
              </a:ext>
            </a:extLst>
          </p:cNvPr>
          <p:cNvSpPr txBox="1">
            <a:spLocks/>
          </p:cNvSpPr>
          <p:nvPr/>
        </p:nvSpPr>
        <p:spPr>
          <a:xfrm>
            <a:off x="2030117" y="4140463"/>
            <a:ext cx="7279346" cy="1041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Network meltdown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CF691B2-F1D8-A449-9464-C758832E8A2E}"/>
              </a:ext>
            </a:extLst>
          </p:cNvPr>
          <p:cNvSpPr txBox="1">
            <a:spLocks/>
          </p:cNvSpPr>
          <p:nvPr/>
        </p:nvSpPr>
        <p:spPr>
          <a:xfrm>
            <a:off x="5439517" y="2225593"/>
            <a:ext cx="451828" cy="5658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+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828E4C0-7D29-D94F-BDF3-D60B320FD263}"/>
              </a:ext>
            </a:extLst>
          </p:cNvPr>
          <p:cNvSpPr txBox="1">
            <a:spLocks/>
          </p:cNvSpPr>
          <p:nvPr/>
        </p:nvSpPr>
        <p:spPr>
          <a:xfrm>
            <a:off x="5439517" y="3660430"/>
            <a:ext cx="451828" cy="5658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=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CDE8D0-4CB7-9B4C-8012-CDB3D66BF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1039" y="1259114"/>
            <a:ext cx="1320800" cy="10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97A2CC-EF6A-5A40-9305-5013717CA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576" y="2752493"/>
            <a:ext cx="1143363" cy="8850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D3561B-574C-9449-8DBD-0CF8967DA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0131" y="4168955"/>
            <a:ext cx="984251" cy="98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640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Packet replication loops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ADC7AF-93E4-F449-890F-0BE2BB0552BE}"/>
              </a:ext>
            </a:extLst>
          </p:cNvPr>
          <p:cNvSpPr txBox="1">
            <a:spLocks/>
          </p:cNvSpPr>
          <p:nvPr/>
        </p:nvSpPr>
        <p:spPr>
          <a:xfrm>
            <a:off x="2030116" y="1233878"/>
            <a:ext cx="7279346" cy="1041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Packet replication</a:t>
            </a:r>
            <a:br>
              <a:rPr lang="en-US" sz="3600" dirty="0"/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Making multiple copies of a packet when you forward it (e.g. multicast)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0BBD266-530A-6244-9F3C-F76F2FEB3256}"/>
              </a:ext>
            </a:extLst>
          </p:cNvPr>
          <p:cNvSpPr txBox="1">
            <a:spLocks/>
          </p:cNvSpPr>
          <p:nvPr/>
        </p:nvSpPr>
        <p:spPr>
          <a:xfrm>
            <a:off x="2030119" y="2674421"/>
            <a:ext cx="7279346" cy="1041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Forwarding loop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A3875F-893E-4448-BBF1-9EACBDD0E8C9}"/>
              </a:ext>
            </a:extLst>
          </p:cNvPr>
          <p:cNvSpPr txBox="1">
            <a:spLocks/>
          </p:cNvSpPr>
          <p:nvPr/>
        </p:nvSpPr>
        <p:spPr>
          <a:xfrm>
            <a:off x="2030118" y="4114964"/>
            <a:ext cx="7279346" cy="1041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No time to live (TTL) mechanism</a:t>
            </a:r>
            <a:br>
              <a:rPr lang="en-US" sz="2800" dirty="0"/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Packets can loop forever without ever being removed due to TTL expiry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17098FA-0D74-E14B-8B8D-C39F7BF17440}"/>
              </a:ext>
            </a:extLst>
          </p:cNvPr>
          <p:cNvSpPr txBox="1">
            <a:spLocks/>
          </p:cNvSpPr>
          <p:nvPr/>
        </p:nvSpPr>
        <p:spPr>
          <a:xfrm>
            <a:off x="2030117" y="5555508"/>
            <a:ext cx="7279346" cy="1041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Catastrophic network meltdown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CF691B2-F1D8-A449-9464-C758832E8A2E}"/>
              </a:ext>
            </a:extLst>
          </p:cNvPr>
          <p:cNvSpPr txBox="1">
            <a:spLocks/>
          </p:cNvSpPr>
          <p:nvPr/>
        </p:nvSpPr>
        <p:spPr>
          <a:xfrm>
            <a:off x="5439517" y="2225593"/>
            <a:ext cx="451828" cy="5658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+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2AAA26B-3815-E245-98A5-413BDB6D94E4}"/>
              </a:ext>
            </a:extLst>
          </p:cNvPr>
          <p:cNvSpPr txBox="1">
            <a:spLocks/>
          </p:cNvSpPr>
          <p:nvPr/>
        </p:nvSpPr>
        <p:spPr>
          <a:xfrm>
            <a:off x="5439517" y="3655896"/>
            <a:ext cx="451828" cy="5658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+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828E4C0-7D29-D94F-BDF3-D60B320FD263}"/>
              </a:ext>
            </a:extLst>
          </p:cNvPr>
          <p:cNvSpPr txBox="1">
            <a:spLocks/>
          </p:cNvSpPr>
          <p:nvPr/>
        </p:nvSpPr>
        <p:spPr>
          <a:xfrm>
            <a:off x="5439517" y="5075475"/>
            <a:ext cx="451828" cy="5658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=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CDE8D0-4CB7-9B4C-8012-CDB3D66BF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1039" y="1259114"/>
            <a:ext cx="1320800" cy="10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97A2CC-EF6A-5A40-9305-5013717CA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576" y="2752493"/>
            <a:ext cx="1143363" cy="8850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3CFA2B-7E74-FE47-ADA8-705287968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8264" y="5492133"/>
            <a:ext cx="1167985" cy="11679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7AF311-9D35-4545-9784-F1C90B86B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8893" y="4190383"/>
            <a:ext cx="885092" cy="88509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E450EDD-4DB3-654F-BEE8-0D1FFAFA14F0}"/>
              </a:ext>
            </a:extLst>
          </p:cNvPr>
          <p:cNvGrpSpPr/>
          <p:nvPr/>
        </p:nvGrpSpPr>
        <p:grpSpPr>
          <a:xfrm>
            <a:off x="9956480" y="4398929"/>
            <a:ext cx="589917" cy="589917"/>
            <a:chOff x="10833463" y="4315069"/>
            <a:chExt cx="383177" cy="38317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F176C5D-2236-CB4F-93FD-472C61730009}"/>
                </a:ext>
              </a:extLst>
            </p:cNvPr>
            <p:cNvCxnSpPr/>
            <p:nvPr/>
          </p:nvCxnSpPr>
          <p:spPr>
            <a:xfrm flipV="1">
              <a:off x="10833463" y="4315069"/>
              <a:ext cx="383177" cy="383177"/>
            </a:xfrm>
            <a:prstGeom prst="line">
              <a:avLst/>
            </a:prstGeom>
            <a:ln w="539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6B8116-232C-9341-884B-FE7448F7DB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833463" y="4315069"/>
              <a:ext cx="383177" cy="383177"/>
            </a:xfrm>
            <a:prstGeom prst="line">
              <a:avLst/>
            </a:prstGeom>
            <a:ln w="539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86412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Ethernet address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D354F4-FABD-BC48-BE2C-32A1AC65EBB9}"/>
              </a:ext>
            </a:extLst>
          </p:cNvPr>
          <p:cNvCxnSpPr>
            <a:cxnSpLocks/>
          </p:cNvCxnSpPr>
          <p:nvPr/>
        </p:nvCxnSpPr>
        <p:spPr>
          <a:xfrm flipH="1">
            <a:off x="2492110" y="3901060"/>
            <a:ext cx="3577764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E4133A5-CABA-D743-AC65-BD691A5D50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1290543" y="2984238"/>
            <a:ext cx="1275691" cy="12853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26C02B-148B-9143-AB64-995442786BB4}"/>
              </a:ext>
            </a:extLst>
          </p:cNvPr>
          <p:cNvSpPr txBox="1"/>
          <p:nvPr/>
        </p:nvSpPr>
        <p:spPr>
          <a:xfrm>
            <a:off x="672229" y="4231986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11:11:11:11:11:11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DEAE20-E642-F24F-862C-72771A007C54}"/>
              </a:ext>
            </a:extLst>
          </p:cNvPr>
          <p:cNvSpPr txBox="1"/>
          <p:nvPr/>
        </p:nvSpPr>
        <p:spPr>
          <a:xfrm>
            <a:off x="8665800" y="1844376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22:22:22:22:22:22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09B3B9-B7BD-8946-B611-5ADE63A873D2}"/>
              </a:ext>
            </a:extLst>
          </p:cNvPr>
          <p:cNvSpPr txBox="1"/>
          <p:nvPr/>
        </p:nvSpPr>
        <p:spPr>
          <a:xfrm>
            <a:off x="8665798" y="5694739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33:33:33:33:33:33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F07538C-7DAF-A945-BE91-97DAF9FB26BA}"/>
              </a:ext>
            </a:extLst>
          </p:cNvPr>
          <p:cNvCxnSpPr>
            <a:cxnSpLocks/>
          </p:cNvCxnSpPr>
          <p:nvPr/>
        </p:nvCxnSpPr>
        <p:spPr>
          <a:xfrm flipH="1">
            <a:off x="6170778" y="2594774"/>
            <a:ext cx="3751179" cy="1306286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C14DD3-199E-D248-8603-E571166586C8}"/>
              </a:ext>
            </a:extLst>
          </p:cNvPr>
          <p:cNvCxnSpPr>
            <a:cxnSpLocks/>
          </p:cNvCxnSpPr>
          <p:nvPr/>
        </p:nvCxnSpPr>
        <p:spPr>
          <a:xfrm flipH="1" flipV="1">
            <a:off x="6170778" y="3928629"/>
            <a:ext cx="3751179" cy="127871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6D8526D-DB60-3047-B17A-D19CC7847E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5639556" y="3544752"/>
            <a:ext cx="1062445" cy="554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3414F3-4F15-6F44-B2AB-42648EA3ABC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48682" y="1908044"/>
            <a:ext cx="1146554" cy="11465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837611-5C58-4C4E-B3FE-1F2B82EE38E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48682" y="4612213"/>
            <a:ext cx="1146554" cy="1146554"/>
          </a:xfrm>
          <a:prstGeom prst="rect">
            <a:avLst/>
          </a:prstGeom>
        </p:spPr>
      </p:pic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8C2ED0E-FEBF-A84A-9FD1-DAC878BA6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672618"/>
              </p:ext>
            </p:extLst>
          </p:nvPr>
        </p:nvGraphicFramePr>
        <p:xfrm>
          <a:off x="4453937" y="5189279"/>
          <a:ext cx="3433681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693">
                  <a:extLst>
                    <a:ext uri="{9D8B030D-6E8A-4147-A177-3AD203B41FA5}">
                      <a16:colId xmlns:a16="http://schemas.microsoft.com/office/drawing/2014/main" val="335371463"/>
                    </a:ext>
                  </a:extLst>
                </a:gridCol>
                <a:gridCol w="1105988">
                  <a:extLst>
                    <a:ext uri="{9D8B030D-6E8A-4147-A177-3AD203B41FA5}">
                      <a16:colId xmlns:a16="http://schemas.microsoft.com/office/drawing/2014/main" val="429876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Ethernet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406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840507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1951A293-B0FD-7049-A0AF-CD1719D1760C}"/>
              </a:ext>
            </a:extLst>
          </p:cNvPr>
          <p:cNvSpPr txBox="1"/>
          <p:nvPr/>
        </p:nvSpPr>
        <p:spPr>
          <a:xfrm>
            <a:off x="4453937" y="6244236"/>
            <a:ext cx="343368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Switch layer 2 forwarding table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CFCF81C-F087-8647-A944-99CB572CB245}"/>
              </a:ext>
            </a:extLst>
          </p:cNvPr>
          <p:cNvCxnSpPr>
            <a:cxnSpLocks/>
          </p:cNvCxnSpPr>
          <p:nvPr/>
        </p:nvCxnSpPr>
        <p:spPr>
          <a:xfrm>
            <a:off x="6069874" y="4099377"/>
            <a:ext cx="0" cy="1003846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E774667-1D2F-4B40-AF24-DAE9F55BB57D}"/>
              </a:ext>
            </a:extLst>
          </p:cNvPr>
          <p:cNvSpPr txBox="1"/>
          <p:nvPr/>
        </p:nvSpPr>
        <p:spPr>
          <a:xfrm>
            <a:off x="4646134" y="3839924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1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117EE7-477E-AA49-8B4F-B9C53D7BC0F3}"/>
              </a:ext>
            </a:extLst>
          </p:cNvPr>
          <p:cNvSpPr txBox="1"/>
          <p:nvPr/>
        </p:nvSpPr>
        <p:spPr>
          <a:xfrm rot="20432155">
            <a:off x="6603209" y="3217475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2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EE26F0-7C84-7F43-AE72-CC76BB5B01BB}"/>
              </a:ext>
            </a:extLst>
          </p:cNvPr>
          <p:cNvSpPr txBox="1"/>
          <p:nvPr/>
        </p:nvSpPr>
        <p:spPr>
          <a:xfrm rot="1040959">
            <a:off x="6458659" y="4134608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3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7353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Ethernet address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D354F4-FABD-BC48-BE2C-32A1AC65EBB9}"/>
              </a:ext>
            </a:extLst>
          </p:cNvPr>
          <p:cNvCxnSpPr>
            <a:cxnSpLocks/>
          </p:cNvCxnSpPr>
          <p:nvPr/>
        </p:nvCxnSpPr>
        <p:spPr>
          <a:xfrm flipH="1">
            <a:off x="2492110" y="3901060"/>
            <a:ext cx="3577764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E4133A5-CABA-D743-AC65-BD691A5D50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1290543" y="2984238"/>
            <a:ext cx="1275691" cy="12853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26C02B-148B-9143-AB64-995442786BB4}"/>
              </a:ext>
            </a:extLst>
          </p:cNvPr>
          <p:cNvSpPr txBox="1"/>
          <p:nvPr/>
        </p:nvSpPr>
        <p:spPr>
          <a:xfrm>
            <a:off x="672229" y="4231986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11:11:11:11:11:11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DEAE20-E642-F24F-862C-72771A007C54}"/>
              </a:ext>
            </a:extLst>
          </p:cNvPr>
          <p:cNvSpPr txBox="1"/>
          <p:nvPr/>
        </p:nvSpPr>
        <p:spPr>
          <a:xfrm>
            <a:off x="8665800" y="1844376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22:22:22:22:22:22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09B3B9-B7BD-8946-B611-5ADE63A873D2}"/>
              </a:ext>
            </a:extLst>
          </p:cNvPr>
          <p:cNvSpPr txBox="1"/>
          <p:nvPr/>
        </p:nvSpPr>
        <p:spPr>
          <a:xfrm>
            <a:off x="8665798" y="5694739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33:33:33:33:33:33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F07538C-7DAF-A945-BE91-97DAF9FB26BA}"/>
              </a:ext>
            </a:extLst>
          </p:cNvPr>
          <p:cNvCxnSpPr>
            <a:cxnSpLocks/>
          </p:cNvCxnSpPr>
          <p:nvPr/>
        </p:nvCxnSpPr>
        <p:spPr>
          <a:xfrm flipH="1">
            <a:off x="6170778" y="2594774"/>
            <a:ext cx="3751179" cy="1306286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C14DD3-199E-D248-8603-E571166586C8}"/>
              </a:ext>
            </a:extLst>
          </p:cNvPr>
          <p:cNvCxnSpPr>
            <a:cxnSpLocks/>
          </p:cNvCxnSpPr>
          <p:nvPr/>
        </p:nvCxnSpPr>
        <p:spPr>
          <a:xfrm flipH="1" flipV="1">
            <a:off x="6170778" y="3928629"/>
            <a:ext cx="3751179" cy="127871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6D8526D-DB60-3047-B17A-D19CC7847E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5639556" y="3544752"/>
            <a:ext cx="1062445" cy="554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3414F3-4F15-6F44-B2AB-42648EA3ABC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48682" y="1908044"/>
            <a:ext cx="1146554" cy="11465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837611-5C58-4C4E-B3FE-1F2B82EE38E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48682" y="4612213"/>
            <a:ext cx="1146554" cy="114655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84693D5-D429-D445-A1ED-2C3306FE2603}"/>
              </a:ext>
            </a:extLst>
          </p:cNvPr>
          <p:cNvSpPr txBox="1"/>
          <p:nvPr/>
        </p:nvSpPr>
        <p:spPr>
          <a:xfrm>
            <a:off x="4646134" y="3839924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1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38F210-629A-7A41-8FC6-1CF48BD2CEC4}"/>
              </a:ext>
            </a:extLst>
          </p:cNvPr>
          <p:cNvSpPr txBox="1"/>
          <p:nvPr/>
        </p:nvSpPr>
        <p:spPr>
          <a:xfrm rot="1040959">
            <a:off x="6458659" y="4134608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3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8C2ED0E-FEBF-A84A-9FD1-DAC878BA6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876189"/>
              </p:ext>
            </p:extLst>
          </p:nvPr>
        </p:nvGraphicFramePr>
        <p:xfrm>
          <a:off x="4453937" y="5189279"/>
          <a:ext cx="3433681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693">
                  <a:extLst>
                    <a:ext uri="{9D8B030D-6E8A-4147-A177-3AD203B41FA5}">
                      <a16:colId xmlns:a16="http://schemas.microsoft.com/office/drawing/2014/main" val="335371463"/>
                    </a:ext>
                  </a:extLst>
                </a:gridCol>
                <a:gridCol w="1105988">
                  <a:extLst>
                    <a:ext uri="{9D8B030D-6E8A-4147-A177-3AD203B41FA5}">
                      <a16:colId xmlns:a16="http://schemas.microsoft.com/office/drawing/2014/main" val="429876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Ethernet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406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11:11:11:11:11:11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1</a:t>
                      </a:r>
                    </a:p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840507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1951A293-B0FD-7049-A0AF-CD1719D1760C}"/>
              </a:ext>
            </a:extLst>
          </p:cNvPr>
          <p:cNvSpPr txBox="1"/>
          <p:nvPr/>
        </p:nvSpPr>
        <p:spPr>
          <a:xfrm>
            <a:off x="4453937" y="6244236"/>
            <a:ext cx="343368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Switch layer 2 forwarding table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CFCF81C-F087-8647-A944-99CB572CB245}"/>
              </a:ext>
            </a:extLst>
          </p:cNvPr>
          <p:cNvCxnSpPr>
            <a:cxnSpLocks/>
          </p:cNvCxnSpPr>
          <p:nvPr/>
        </p:nvCxnSpPr>
        <p:spPr>
          <a:xfrm>
            <a:off x="6069874" y="4099377"/>
            <a:ext cx="0" cy="1003846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9EE487E-C7D5-DF43-AB88-CBD98450A4ED}"/>
              </a:ext>
            </a:extLst>
          </p:cNvPr>
          <p:cNvSpPr txBox="1">
            <a:spLocks/>
          </p:cNvSpPr>
          <p:nvPr/>
        </p:nvSpPr>
        <p:spPr>
          <a:xfrm>
            <a:off x="131667" y="1250500"/>
            <a:ext cx="11888056" cy="8347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Unknown destination address: flood and learn source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66DB11A-498F-BC49-A93E-5C20692F6E87}"/>
              </a:ext>
            </a:extLst>
          </p:cNvPr>
          <p:cNvCxnSpPr>
            <a:cxnSpLocks/>
          </p:cNvCxnSpPr>
          <p:nvPr/>
        </p:nvCxnSpPr>
        <p:spPr>
          <a:xfrm flipH="1">
            <a:off x="2338094" y="3626911"/>
            <a:ext cx="3908702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86DF0C62-6890-264C-9CE5-5E234C8A69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31128"/>
              </p:ext>
            </p:extLst>
          </p:nvPr>
        </p:nvGraphicFramePr>
        <p:xfrm>
          <a:off x="2176046" y="2120477"/>
          <a:ext cx="4209891" cy="578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6748">
                  <a:extLst>
                    <a:ext uri="{9D8B030D-6E8A-4147-A177-3AD203B41FA5}">
                      <a16:colId xmlns:a16="http://schemas.microsoft.com/office/drawing/2014/main" val="335371463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42987634"/>
                    </a:ext>
                  </a:extLst>
                </a:gridCol>
                <a:gridCol w="1224309">
                  <a:extLst>
                    <a:ext uri="{9D8B030D-6E8A-4147-A177-3AD203B41FA5}">
                      <a16:colId xmlns:a16="http://schemas.microsoft.com/office/drawing/2014/main" val="808453416"/>
                    </a:ext>
                  </a:extLst>
                </a:gridCol>
              </a:tblGrid>
              <a:tr h="250099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Source Address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Destination Address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Payload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406792"/>
                  </a:ext>
                </a:extLst>
              </a:tr>
              <a:tr h="3042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11:11:11:11:11:11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22:22:22:22:22:22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840507"/>
                  </a:ext>
                </a:extLst>
              </a:tr>
            </a:tbl>
          </a:graphicData>
        </a:graphic>
      </p:graphicFrame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3E2129-3B02-C14F-9973-EB64DB8E9F9C}"/>
              </a:ext>
            </a:extLst>
          </p:cNvPr>
          <p:cNvCxnSpPr>
            <a:cxnSpLocks/>
          </p:cNvCxnSpPr>
          <p:nvPr/>
        </p:nvCxnSpPr>
        <p:spPr>
          <a:xfrm flipV="1">
            <a:off x="4381070" y="2695526"/>
            <a:ext cx="1" cy="776737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BBC3FBC-E46C-884F-8752-2A2EACE5C27D}"/>
              </a:ext>
            </a:extLst>
          </p:cNvPr>
          <p:cNvCxnSpPr>
            <a:cxnSpLocks/>
          </p:cNvCxnSpPr>
          <p:nvPr/>
        </p:nvCxnSpPr>
        <p:spPr>
          <a:xfrm flipH="1" flipV="1">
            <a:off x="6287357" y="3628724"/>
            <a:ext cx="3412533" cy="1231142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1573C8F-8746-9440-9858-1E289FC1CDD7}"/>
              </a:ext>
            </a:extLst>
          </p:cNvPr>
          <p:cNvSpPr txBox="1"/>
          <p:nvPr/>
        </p:nvSpPr>
        <p:spPr>
          <a:xfrm rot="20432155">
            <a:off x="6603209" y="3217475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2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3CA9BF9-7448-9249-B49A-B1C22A8F0EDD}"/>
              </a:ext>
            </a:extLst>
          </p:cNvPr>
          <p:cNvCxnSpPr>
            <a:cxnSpLocks/>
          </p:cNvCxnSpPr>
          <p:nvPr/>
        </p:nvCxnSpPr>
        <p:spPr>
          <a:xfrm flipH="1">
            <a:off x="6285297" y="2566601"/>
            <a:ext cx="2896472" cy="1044962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1973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Ethernet address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D354F4-FABD-BC48-BE2C-32A1AC65EBB9}"/>
              </a:ext>
            </a:extLst>
          </p:cNvPr>
          <p:cNvCxnSpPr>
            <a:cxnSpLocks/>
          </p:cNvCxnSpPr>
          <p:nvPr/>
        </p:nvCxnSpPr>
        <p:spPr>
          <a:xfrm flipH="1">
            <a:off x="2492110" y="3901060"/>
            <a:ext cx="3577764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E4133A5-CABA-D743-AC65-BD691A5D50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1290543" y="2984238"/>
            <a:ext cx="1275691" cy="12853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26C02B-148B-9143-AB64-995442786BB4}"/>
              </a:ext>
            </a:extLst>
          </p:cNvPr>
          <p:cNvSpPr txBox="1"/>
          <p:nvPr/>
        </p:nvSpPr>
        <p:spPr>
          <a:xfrm>
            <a:off x="672229" y="4231986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11:11:11:11:11:11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DEAE20-E642-F24F-862C-72771A007C54}"/>
              </a:ext>
            </a:extLst>
          </p:cNvPr>
          <p:cNvSpPr txBox="1"/>
          <p:nvPr/>
        </p:nvSpPr>
        <p:spPr>
          <a:xfrm>
            <a:off x="8665800" y="1844376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22:22:22:22:22:22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09B3B9-B7BD-8946-B611-5ADE63A873D2}"/>
              </a:ext>
            </a:extLst>
          </p:cNvPr>
          <p:cNvSpPr txBox="1"/>
          <p:nvPr/>
        </p:nvSpPr>
        <p:spPr>
          <a:xfrm>
            <a:off x="8665798" y="5694739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33:33:33:33:33:33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F07538C-7DAF-A945-BE91-97DAF9FB26BA}"/>
              </a:ext>
            </a:extLst>
          </p:cNvPr>
          <p:cNvCxnSpPr>
            <a:cxnSpLocks/>
          </p:cNvCxnSpPr>
          <p:nvPr/>
        </p:nvCxnSpPr>
        <p:spPr>
          <a:xfrm flipH="1">
            <a:off x="6170778" y="2594774"/>
            <a:ext cx="3751179" cy="1306286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C14DD3-199E-D248-8603-E571166586C8}"/>
              </a:ext>
            </a:extLst>
          </p:cNvPr>
          <p:cNvCxnSpPr>
            <a:cxnSpLocks/>
          </p:cNvCxnSpPr>
          <p:nvPr/>
        </p:nvCxnSpPr>
        <p:spPr>
          <a:xfrm flipH="1" flipV="1">
            <a:off x="6170778" y="3928629"/>
            <a:ext cx="3751179" cy="127871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6D8526D-DB60-3047-B17A-D19CC7847E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5639556" y="3544752"/>
            <a:ext cx="1062445" cy="554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3414F3-4F15-6F44-B2AB-42648EA3ABC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48682" y="1908044"/>
            <a:ext cx="1146554" cy="11465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837611-5C58-4C4E-B3FE-1F2B82EE38E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48682" y="4612213"/>
            <a:ext cx="1146554" cy="114655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84693D5-D429-D445-A1ED-2C3306FE2603}"/>
              </a:ext>
            </a:extLst>
          </p:cNvPr>
          <p:cNvSpPr txBox="1"/>
          <p:nvPr/>
        </p:nvSpPr>
        <p:spPr>
          <a:xfrm>
            <a:off x="4646134" y="3839924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1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38F210-629A-7A41-8FC6-1CF48BD2CEC4}"/>
              </a:ext>
            </a:extLst>
          </p:cNvPr>
          <p:cNvSpPr txBox="1"/>
          <p:nvPr/>
        </p:nvSpPr>
        <p:spPr>
          <a:xfrm rot="1040959">
            <a:off x="6458659" y="4134608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3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8C2ED0E-FEBF-A84A-9FD1-DAC878BA6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151747"/>
              </p:ext>
            </p:extLst>
          </p:nvPr>
        </p:nvGraphicFramePr>
        <p:xfrm>
          <a:off x="4453937" y="5189279"/>
          <a:ext cx="3433681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693">
                  <a:extLst>
                    <a:ext uri="{9D8B030D-6E8A-4147-A177-3AD203B41FA5}">
                      <a16:colId xmlns:a16="http://schemas.microsoft.com/office/drawing/2014/main" val="335371463"/>
                    </a:ext>
                  </a:extLst>
                </a:gridCol>
                <a:gridCol w="1105988">
                  <a:extLst>
                    <a:ext uri="{9D8B030D-6E8A-4147-A177-3AD203B41FA5}">
                      <a16:colId xmlns:a16="http://schemas.microsoft.com/office/drawing/2014/main" val="429876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Ethernet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406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11:11:11:11:11:11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22:22:22:22:22:22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1</a:t>
                      </a:r>
                    </a:p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840507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1951A293-B0FD-7049-A0AF-CD1719D1760C}"/>
              </a:ext>
            </a:extLst>
          </p:cNvPr>
          <p:cNvSpPr txBox="1"/>
          <p:nvPr/>
        </p:nvSpPr>
        <p:spPr>
          <a:xfrm>
            <a:off x="4453937" y="6244236"/>
            <a:ext cx="343368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Switch layer 2 forwarding table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CFCF81C-F087-8647-A944-99CB572CB245}"/>
              </a:ext>
            </a:extLst>
          </p:cNvPr>
          <p:cNvCxnSpPr>
            <a:cxnSpLocks/>
          </p:cNvCxnSpPr>
          <p:nvPr/>
        </p:nvCxnSpPr>
        <p:spPr>
          <a:xfrm>
            <a:off x="6069874" y="4099377"/>
            <a:ext cx="0" cy="1003846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9EE487E-C7D5-DF43-AB88-CBD98450A4ED}"/>
              </a:ext>
            </a:extLst>
          </p:cNvPr>
          <p:cNvSpPr txBox="1">
            <a:spLocks/>
          </p:cNvSpPr>
          <p:nvPr/>
        </p:nvSpPr>
        <p:spPr>
          <a:xfrm>
            <a:off x="131667" y="1250500"/>
            <a:ext cx="11888056" cy="8347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Known destination address: unicast and learn source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66DB11A-498F-BC49-A93E-5C20692F6E87}"/>
              </a:ext>
            </a:extLst>
          </p:cNvPr>
          <p:cNvCxnSpPr>
            <a:cxnSpLocks/>
          </p:cNvCxnSpPr>
          <p:nvPr/>
        </p:nvCxnSpPr>
        <p:spPr>
          <a:xfrm flipH="1">
            <a:off x="2338094" y="3626911"/>
            <a:ext cx="3908702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86DF0C62-6890-264C-9CE5-5E234C8A69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924663"/>
              </p:ext>
            </p:extLst>
          </p:nvPr>
        </p:nvGraphicFramePr>
        <p:xfrm>
          <a:off x="4280992" y="1903217"/>
          <a:ext cx="4209891" cy="578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6748">
                  <a:extLst>
                    <a:ext uri="{9D8B030D-6E8A-4147-A177-3AD203B41FA5}">
                      <a16:colId xmlns:a16="http://schemas.microsoft.com/office/drawing/2014/main" val="335371463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42987634"/>
                    </a:ext>
                  </a:extLst>
                </a:gridCol>
                <a:gridCol w="1224309">
                  <a:extLst>
                    <a:ext uri="{9D8B030D-6E8A-4147-A177-3AD203B41FA5}">
                      <a16:colId xmlns:a16="http://schemas.microsoft.com/office/drawing/2014/main" val="808453416"/>
                    </a:ext>
                  </a:extLst>
                </a:gridCol>
              </a:tblGrid>
              <a:tr h="250099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Source Address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Destination Address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Payload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406792"/>
                  </a:ext>
                </a:extLst>
              </a:tr>
              <a:tr h="3042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22:22:22:22:22:22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11:11:11:11:11:11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840507"/>
                  </a:ext>
                </a:extLst>
              </a:tr>
            </a:tbl>
          </a:graphicData>
        </a:graphic>
      </p:graphicFrame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3E2129-3B02-C14F-9973-EB64DB8E9F9C}"/>
              </a:ext>
            </a:extLst>
          </p:cNvPr>
          <p:cNvCxnSpPr>
            <a:cxnSpLocks/>
          </p:cNvCxnSpPr>
          <p:nvPr/>
        </p:nvCxnSpPr>
        <p:spPr>
          <a:xfrm flipV="1">
            <a:off x="7426068" y="2509394"/>
            <a:ext cx="0" cy="579524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1573C8F-8746-9440-9858-1E289FC1CDD7}"/>
              </a:ext>
            </a:extLst>
          </p:cNvPr>
          <p:cNvSpPr txBox="1"/>
          <p:nvPr/>
        </p:nvSpPr>
        <p:spPr>
          <a:xfrm rot="20432155">
            <a:off x="6603209" y="3217475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2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3CA9BF9-7448-9249-B49A-B1C22A8F0EDD}"/>
              </a:ext>
            </a:extLst>
          </p:cNvPr>
          <p:cNvCxnSpPr>
            <a:cxnSpLocks/>
          </p:cNvCxnSpPr>
          <p:nvPr/>
        </p:nvCxnSpPr>
        <p:spPr>
          <a:xfrm flipH="1">
            <a:off x="6285297" y="2566601"/>
            <a:ext cx="2896472" cy="1044962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7549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D75DB33-F7D3-4745-8A73-9780FF946C8E}"/>
              </a:ext>
            </a:extLst>
          </p:cNvPr>
          <p:cNvCxnSpPr>
            <a:cxnSpLocks/>
          </p:cNvCxnSpPr>
          <p:nvPr/>
        </p:nvCxnSpPr>
        <p:spPr>
          <a:xfrm>
            <a:off x="4500188" y="3334841"/>
            <a:ext cx="16571" cy="223881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Ethernet meltdown due to forwarding loop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BE2BA-EE64-6047-935F-0E8B4538EBDE}"/>
              </a:ext>
            </a:extLst>
          </p:cNvPr>
          <p:cNvCxnSpPr>
            <a:cxnSpLocks/>
          </p:cNvCxnSpPr>
          <p:nvPr/>
        </p:nvCxnSpPr>
        <p:spPr>
          <a:xfrm flipH="1" flipV="1">
            <a:off x="1973584" y="3151687"/>
            <a:ext cx="5132612" cy="1803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9BCC30E-2EBB-B24C-A03B-08118275B88E}"/>
              </a:ext>
            </a:extLst>
          </p:cNvPr>
          <p:cNvCxnSpPr>
            <a:cxnSpLocks/>
          </p:cNvCxnSpPr>
          <p:nvPr/>
        </p:nvCxnSpPr>
        <p:spPr>
          <a:xfrm flipH="1">
            <a:off x="4734569" y="5638588"/>
            <a:ext cx="5473305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001F31-D4BD-A94A-81F0-351FDE95E4F7}"/>
              </a:ext>
            </a:extLst>
          </p:cNvPr>
          <p:cNvCxnSpPr>
            <a:cxnSpLocks/>
          </p:cNvCxnSpPr>
          <p:nvPr/>
        </p:nvCxnSpPr>
        <p:spPr>
          <a:xfrm>
            <a:off x="7358713" y="3169724"/>
            <a:ext cx="18368" cy="2481533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56C29E2-B673-2B42-85BB-33307F0BD0B3}"/>
              </a:ext>
            </a:extLst>
          </p:cNvPr>
          <p:cNvCxnSpPr>
            <a:cxnSpLocks/>
          </p:cNvCxnSpPr>
          <p:nvPr/>
        </p:nvCxnSpPr>
        <p:spPr>
          <a:xfrm flipH="1">
            <a:off x="4668477" y="3169724"/>
            <a:ext cx="2690236" cy="245518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59363EA8-623D-D244-89C3-A88BABDF11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4050204" y="2874375"/>
            <a:ext cx="1062445" cy="55462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709299B-EB90-0D44-93B5-11BD16DBCD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4050204" y="5347592"/>
            <a:ext cx="1062445" cy="5546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9A9A76D-78C0-E140-9ABE-B8C9ED8066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6899367" y="2874375"/>
            <a:ext cx="1062445" cy="55462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8021895-D77D-2342-9B5E-8E0F30B52F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6899367" y="5347592"/>
            <a:ext cx="1062445" cy="55462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3739428-1120-8743-B718-BCE8CC2185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1335739" y="2427073"/>
            <a:ext cx="1275691" cy="128534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9DA457E-4233-284E-9502-DDD5C803357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34597" y="4969395"/>
            <a:ext cx="1146554" cy="1146554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F7B2BD4-74BA-A948-9405-25D9329476CF}"/>
              </a:ext>
            </a:extLst>
          </p:cNvPr>
          <p:cNvCxnSpPr>
            <a:cxnSpLocks/>
          </p:cNvCxnSpPr>
          <p:nvPr/>
        </p:nvCxnSpPr>
        <p:spPr>
          <a:xfrm>
            <a:off x="2534801" y="3052314"/>
            <a:ext cx="1583067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88303C6-E2C5-6349-B136-9F820D59392B}"/>
              </a:ext>
            </a:extLst>
          </p:cNvPr>
          <p:cNvCxnSpPr>
            <a:cxnSpLocks/>
          </p:cNvCxnSpPr>
          <p:nvPr/>
        </p:nvCxnSpPr>
        <p:spPr>
          <a:xfrm>
            <a:off x="5136595" y="3052314"/>
            <a:ext cx="176743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9E83F14-2D53-0348-B894-88FFE0B9FF7F}"/>
              </a:ext>
            </a:extLst>
          </p:cNvPr>
          <p:cNvCxnSpPr>
            <a:cxnSpLocks/>
          </p:cNvCxnSpPr>
          <p:nvPr/>
        </p:nvCxnSpPr>
        <p:spPr>
          <a:xfrm>
            <a:off x="4360984" y="3470971"/>
            <a:ext cx="15155" cy="1859485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89ED315-9C1F-1A4B-8D37-295A5E226755}"/>
              </a:ext>
            </a:extLst>
          </p:cNvPr>
          <p:cNvCxnSpPr>
            <a:cxnSpLocks/>
          </p:cNvCxnSpPr>
          <p:nvPr/>
        </p:nvCxnSpPr>
        <p:spPr>
          <a:xfrm flipV="1">
            <a:off x="4857614" y="3432240"/>
            <a:ext cx="2077097" cy="1873668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55953A1-B324-944D-892D-ABBCA072002D}"/>
              </a:ext>
            </a:extLst>
          </p:cNvPr>
          <p:cNvCxnSpPr>
            <a:cxnSpLocks/>
          </p:cNvCxnSpPr>
          <p:nvPr/>
        </p:nvCxnSpPr>
        <p:spPr>
          <a:xfrm>
            <a:off x="5191828" y="5509131"/>
            <a:ext cx="1779705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C1A3C1A-899D-F04D-920C-4F40F0102048}"/>
              </a:ext>
            </a:extLst>
          </p:cNvPr>
          <p:cNvCxnSpPr>
            <a:cxnSpLocks/>
          </p:cNvCxnSpPr>
          <p:nvPr/>
        </p:nvCxnSpPr>
        <p:spPr>
          <a:xfrm>
            <a:off x="7990260" y="5834069"/>
            <a:ext cx="158946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F514A43-AC6A-9443-819D-EFBC87DB6595}"/>
              </a:ext>
            </a:extLst>
          </p:cNvPr>
          <p:cNvCxnSpPr>
            <a:cxnSpLocks/>
          </p:cNvCxnSpPr>
          <p:nvPr/>
        </p:nvCxnSpPr>
        <p:spPr>
          <a:xfrm flipV="1">
            <a:off x="5142733" y="3470971"/>
            <a:ext cx="2056267" cy="1854878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CB19805-3E71-834B-BD70-A57CF6B80A1F}"/>
              </a:ext>
            </a:extLst>
          </p:cNvPr>
          <p:cNvCxnSpPr>
            <a:cxnSpLocks/>
          </p:cNvCxnSpPr>
          <p:nvPr/>
        </p:nvCxnSpPr>
        <p:spPr>
          <a:xfrm>
            <a:off x="7206140" y="3466364"/>
            <a:ext cx="15155" cy="1859485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B1C318A-A4CB-5E4D-9FB9-5287D4381661}"/>
              </a:ext>
            </a:extLst>
          </p:cNvPr>
          <p:cNvCxnSpPr>
            <a:cxnSpLocks/>
          </p:cNvCxnSpPr>
          <p:nvPr/>
        </p:nvCxnSpPr>
        <p:spPr>
          <a:xfrm>
            <a:off x="7990260" y="5734856"/>
            <a:ext cx="158946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CAAD7BB-771B-AC49-BDCD-C75CBA188B40}"/>
              </a:ext>
            </a:extLst>
          </p:cNvPr>
          <p:cNvCxnSpPr>
            <a:cxnSpLocks/>
          </p:cNvCxnSpPr>
          <p:nvPr/>
        </p:nvCxnSpPr>
        <p:spPr>
          <a:xfrm flipH="1">
            <a:off x="5142734" y="5735174"/>
            <a:ext cx="172219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3961E7D-E5D1-3442-8878-B92462C96215}"/>
              </a:ext>
            </a:extLst>
          </p:cNvPr>
          <p:cNvCxnSpPr>
            <a:cxnSpLocks/>
          </p:cNvCxnSpPr>
          <p:nvPr/>
        </p:nvCxnSpPr>
        <p:spPr>
          <a:xfrm flipH="1" flipV="1">
            <a:off x="7515153" y="3466364"/>
            <a:ext cx="14951" cy="1834424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5F1FAA5-221B-A840-A7EC-148C23036F11}"/>
              </a:ext>
            </a:extLst>
          </p:cNvPr>
          <p:cNvCxnSpPr>
            <a:cxnSpLocks/>
          </p:cNvCxnSpPr>
          <p:nvPr/>
        </p:nvCxnSpPr>
        <p:spPr>
          <a:xfrm flipV="1">
            <a:off x="4654303" y="3462149"/>
            <a:ext cx="0" cy="1859485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7D4B8B4-09B5-E34B-ABBE-056BFFF230D1}"/>
              </a:ext>
            </a:extLst>
          </p:cNvPr>
          <p:cNvCxnSpPr>
            <a:cxnSpLocks/>
          </p:cNvCxnSpPr>
          <p:nvPr/>
        </p:nvCxnSpPr>
        <p:spPr>
          <a:xfrm>
            <a:off x="5191828" y="5416054"/>
            <a:ext cx="1779705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D255E23-F426-3843-9274-B721518EEF7B}"/>
              </a:ext>
            </a:extLst>
          </p:cNvPr>
          <p:cNvCxnSpPr>
            <a:cxnSpLocks/>
          </p:cNvCxnSpPr>
          <p:nvPr/>
        </p:nvCxnSpPr>
        <p:spPr>
          <a:xfrm>
            <a:off x="7106342" y="3464681"/>
            <a:ext cx="15155" cy="1859485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BC3E5CF-8ACD-6348-B81A-E5366B2E6BD7}"/>
              </a:ext>
            </a:extLst>
          </p:cNvPr>
          <p:cNvCxnSpPr>
            <a:cxnSpLocks/>
          </p:cNvCxnSpPr>
          <p:nvPr/>
        </p:nvCxnSpPr>
        <p:spPr>
          <a:xfrm flipH="1">
            <a:off x="5105599" y="3248696"/>
            <a:ext cx="176743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B6B7CAE-3CFF-2C4C-B3FE-44BF0AEE547C}"/>
              </a:ext>
            </a:extLst>
          </p:cNvPr>
          <p:cNvCxnSpPr>
            <a:cxnSpLocks/>
          </p:cNvCxnSpPr>
          <p:nvPr/>
        </p:nvCxnSpPr>
        <p:spPr>
          <a:xfrm flipH="1">
            <a:off x="2534802" y="3248696"/>
            <a:ext cx="1472602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037EF02-8D69-0844-B393-4231CEE6E544}"/>
              </a:ext>
            </a:extLst>
          </p:cNvPr>
          <p:cNvCxnSpPr>
            <a:cxnSpLocks/>
          </p:cNvCxnSpPr>
          <p:nvPr/>
        </p:nvCxnSpPr>
        <p:spPr>
          <a:xfrm flipH="1">
            <a:off x="5106512" y="3350883"/>
            <a:ext cx="176743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47C4D1A8-C96F-C942-B12A-820E20F45617}"/>
              </a:ext>
            </a:extLst>
          </p:cNvPr>
          <p:cNvCxnSpPr>
            <a:cxnSpLocks/>
          </p:cNvCxnSpPr>
          <p:nvPr/>
        </p:nvCxnSpPr>
        <p:spPr>
          <a:xfrm>
            <a:off x="5136594" y="2946964"/>
            <a:ext cx="176743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A2DD1C6-9822-6A42-993B-24FF1D29CEC5}"/>
              </a:ext>
            </a:extLst>
          </p:cNvPr>
          <p:cNvCxnSpPr>
            <a:cxnSpLocks/>
          </p:cNvCxnSpPr>
          <p:nvPr/>
        </p:nvCxnSpPr>
        <p:spPr>
          <a:xfrm>
            <a:off x="4252119" y="3470684"/>
            <a:ext cx="15155" cy="1859485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BF9FE3A-3D7A-AD47-821B-850DD57C9AD2}"/>
              </a:ext>
            </a:extLst>
          </p:cNvPr>
          <p:cNvCxnSpPr>
            <a:cxnSpLocks/>
          </p:cNvCxnSpPr>
          <p:nvPr/>
        </p:nvCxnSpPr>
        <p:spPr>
          <a:xfrm flipV="1">
            <a:off x="4770904" y="3462530"/>
            <a:ext cx="0" cy="1859485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3A8DAB6-2B45-4544-8225-C4FA10718C2C}"/>
              </a:ext>
            </a:extLst>
          </p:cNvPr>
          <p:cNvCxnSpPr>
            <a:cxnSpLocks/>
          </p:cNvCxnSpPr>
          <p:nvPr/>
        </p:nvCxnSpPr>
        <p:spPr>
          <a:xfrm flipV="1">
            <a:off x="4787828" y="3365698"/>
            <a:ext cx="2077097" cy="1873668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402894C-0ADA-FC46-BC08-1E59A7C1608B}"/>
              </a:ext>
            </a:extLst>
          </p:cNvPr>
          <p:cNvCxnSpPr>
            <a:cxnSpLocks/>
          </p:cNvCxnSpPr>
          <p:nvPr/>
        </p:nvCxnSpPr>
        <p:spPr>
          <a:xfrm flipV="1">
            <a:off x="5210315" y="3543460"/>
            <a:ext cx="2056267" cy="1854878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DF8A384-B397-714E-A4A3-5F693F589A50}"/>
              </a:ext>
            </a:extLst>
          </p:cNvPr>
          <p:cNvCxnSpPr>
            <a:cxnSpLocks/>
          </p:cNvCxnSpPr>
          <p:nvPr/>
        </p:nvCxnSpPr>
        <p:spPr>
          <a:xfrm flipH="1">
            <a:off x="5142733" y="5839506"/>
            <a:ext cx="172219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B23A7346-DEF0-FF4E-AF6B-6C5352059CE5}"/>
              </a:ext>
            </a:extLst>
          </p:cNvPr>
          <p:cNvCxnSpPr>
            <a:cxnSpLocks/>
          </p:cNvCxnSpPr>
          <p:nvPr/>
        </p:nvCxnSpPr>
        <p:spPr>
          <a:xfrm flipH="1" flipV="1">
            <a:off x="7623459" y="3458410"/>
            <a:ext cx="14951" cy="1834424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3BF744C-AD8E-C944-BBF6-A295C42F2C06}"/>
              </a:ext>
            </a:extLst>
          </p:cNvPr>
          <p:cNvCxnSpPr>
            <a:cxnSpLocks/>
          </p:cNvCxnSpPr>
          <p:nvPr/>
        </p:nvCxnSpPr>
        <p:spPr>
          <a:xfrm>
            <a:off x="7990260" y="6035564"/>
            <a:ext cx="158946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8BB193E-F0F5-5F48-A14E-C203895498AC}"/>
              </a:ext>
            </a:extLst>
          </p:cNvPr>
          <p:cNvCxnSpPr>
            <a:cxnSpLocks/>
          </p:cNvCxnSpPr>
          <p:nvPr/>
        </p:nvCxnSpPr>
        <p:spPr>
          <a:xfrm>
            <a:off x="7990260" y="5936351"/>
            <a:ext cx="158946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9EDD789A-105B-0948-AFC1-D6C373535F7C}"/>
              </a:ext>
            </a:extLst>
          </p:cNvPr>
          <p:cNvCxnSpPr>
            <a:cxnSpLocks/>
          </p:cNvCxnSpPr>
          <p:nvPr/>
        </p:nvCxnSpPr>
        <p:spPr>
          <a:xfrm flipH="1">
            <a:off x="2534802" y="3363157"/>
            <a:ext cx="1472602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E6590BD6-93FD-4146-A7B6-F57CCB2E5573}"/>
              </a:ext>
            </a:extLst>
          </p:cNvPr>
          <p:cNvSpPr txBox="1">
            <a:spLocks/>
          </p:cNvSpPr>
          <p:nvPr/>
        </p:nvSpPr>
        <p:spPr>
          <a:xfrm>
            <a:off x="131667" y="1250499"/>
            <a:ext cx="11888056" cy="114651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Packet loop around the network at line rate</a:t>
            </a:r>
          </a:p>
          <a:p>
            <a:pPr marL="0" indent="0" algn="ctr">
              <a:buNone/>
            </a:pPr>
            <a:r>
              <a:rPr lang="en-US" sz="3200" dirty="0"/>
              <a:t>Number of packets grows exponentially</a:t>
            </a:r>
          </a:p>
        </p:txBody>
      </p:sp>
    </p:spTree>
    <p:extLst>
      <p:ext uri="{BB962C8B-B14F-4D97-AF65-F5344CB8AC3E}">
        <p14:creationId xmlns:p14="http://schemas.microsoft.com/office/powerpoint/2010/main" val="241449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D75DB33-F7D3-4745-8A73-9780FF946C8E}"/>
              </a:ext>
            </a:extLst>
          </p:cNvPr>
          <p:cNvCxnSpPr>
            <a:cxnSpLocks/>
          </p:cNvCxnSpPr>
          <p:nvPr/>
        </p:nvCxnSpPr>
        <p:spPr>
          <a:xfrm>
            <a:off x="4500188" y="2803451"/>
            <a:ext cx="16571" cy="223881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Spanning Tree Protocol (STP)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BE2BA-EE64-6047-935F-0E8B4538EBDE}"/>
              </a:ext>
            </a:extLst>
          </p:cNvPr>
          <p:cNvCxnSpPr>
            <a:cxnSpLocks/>
          </p:cNvCxnSpPr>
          <p:nvPr/>
        </p:nvCxnSpPr>
        <p:spPr>
          <a:xfrm flipH="1" flipV="1">
            <a:off x="1973584" y="2620297"/>
            <a:ext cx="5132612" cy="1803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9BCC30E-2EBB-B24C-A03B-08118275B88E}"/>
              </a:ext>
            </a:extLst>
          </p:cNvPr>
          <p:cNvCxnSpPr>
            <a:cxnSpLocks/>
          </p:cNvCxnSpPr>
          <p:nvPr/>
        </p:nvCxnSpPr>
        <p:spPr>
          <a:xfrm flipH="1">
            <a:off x="4734569" y="5107198"/>
            <a:ext cx="5473305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001F31-D4BD-A94A-81F0-351FDE95E4F7}"/>
              </a:ext>
            </a:extLst>
          </p:cNvPr>
          <p:cNvCxnSpPr>
            <a:cxnSpLocks/>
          </p:cNvCxnSpPr>
          <p:nvPr/>
        </p:nvCxnSpPr>
        <p:spPr>
          <a:xfrm>
            <a:off x="7358713" y="2638334"/>
            <a:ext cx="18368" cy="2481533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56C29E2-B673-2B42-85BB-33307F0BD0B3}"/>
              </a:ext>
            </a:extLst>
          </p:cNvPr>
          <p:cNvCxnSpPr>
            <a:cxnSpLocks/>
          </p:cNvCxnSpPr>
          <p:nvPr/>
        </p:nvCxnSpPr>
        <p:spPr>
          <a:xfrm flipH="1">
            <a:off x="4668477" y="2638334"/>
            <a:ext cx="2690236" cy="245518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59363EA8-623D-D244-89C3-A88BABDF11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4050204" y="2342985"/>
            <a:ext cx="1062445" cy="55462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709299B-EB90-0D44-93B5-11BD16DBCD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4050204" y="4816202"/>
            <a:ext cx="1062445" cy="5546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9A9A76D-78C0-E140-9ABE-B8C9ED8066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6899367" y="2342985"/>
            <a:ext cx="1062445" cy="55462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8021895-D77D-2342-9B5E-8E0F30B52F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6899367" y="4816202"/>
            <a:ext cx="1062445" cy="55462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3739428-1120-8743-B718-BCE8CC2185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1335739" y="1895683"/>
            <a:ext cx="1275691" cy="128534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9DA457E-4233-284E-9502-DDD5C803357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34597" y="4438005"/>
            <a:ext cx="1146554" cy="1146554"/>
          </a:xfrm>
          <a:prstGeom prst="rect">
            <a:avLst/>
          </a:prstGeom>
        </p:spPr>
      </p:pic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AD81F760-3222-F34B-9817-14FBEF9BD16E}"/>
              </a:ext>
            </a:extLst>
          </p:cNvPr>
          <p:cNvSpPr txBox="1">
            <a:spLocks/>
          </p:cNvSpPr>
          <p:nvPr/>
        </p:nvSpPr>
        <p:spPr>
          <a:xfrm>
            <a:off x="131667" y="1250499"/>
            <a:ext cx="11888056" cy="105927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STP removes loops by blocking links to form a spanning tree.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7B56D1D4-5E7B-094A-97AD-C0F6537CC9A6}"/>
              </a:ext>
            </a:extLst>
          </p:cNvPr>
          <p:cNvSpPr txBox="1">
            <a:spLocks/>
          </p:cNvSpPr>
          <p:nvPr/>
        </p:nvSpPr>
        <p:spPr>
          <a:xfrm>
            <a:off x="131667" y="5798729"/>
            <a:ext cx="11888056" cy="105927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Wastes a lot of link capacity (no multipath)</a:t>
            </a:r>
          </a:p>
          <a:p>
            <a:pPr marL="0" indent="0" algn="ctr">
              <a:buNone/>
            </a:pPr>
            <a:r>
              <a:rPr lang="en-US" sz="2400" dirty="0"/>
              <a:t>Network melts down if STP doesn’t converge perfectly.</a:t>
            </a:r>
          </a:p>
        </p:txBody>
      </p:sp>
    </p:spTree>
    <p:extLst>
      <p:ext uri="{BB962C8B-B14F-4D97-AF65-F5344CB8AC3E}">
        <p14:creationId xmlns:p14="http://schemas.microsoft.com/office/powerpoint/2010/main" val="22540881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Network meltdown due to</a:t>
            </a:r>
            <a:br>
              <a:rPr lang="en-US" sz="5400" dirty="0"/>
            </a:br>
            <a:r>
              <a:rPr lang="en-US" sz="5400" dirty="0"/>
              <a:t>Run-away state machine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4427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Typical 3-way adjacency finite state machine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5C74D8-FDB4-A340-966D-58AA744F3172}"/>
              </a:ext>
            </a:extLst>
          </p:cNvPr>
          <p:cNvSpPr/>
          <p:nvPr/>
        </p:nvSpPr>
        <p:spPr>
          <a:xfrm>
            <a:off x="1828799" y="1749924"/>
            <a:ext cx="2508069" cy="7391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 ONE-WAY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854190D-FBDA-A740-B115-E8F7A9B07E1D}"/>
              </a:ext>
            </a:extLst>
          </p:cNvPr>
          <p:cNvSpPr/>
          <p:nvPr/>
        </p:nvSpPr>
        <p:spPr>
          <a:xfrm>
            <a:off x="1828799" y="3230381"/>
            <a:ext cx="2508069" cy="7391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 TWO-WAY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7570E6A-9454-F745-987E-DC9E7576C0B8}"/>
              </a:ext>
            </a:extLst>
          </p:cNvPr>
          <p:cNvSpPr/>
          <p:nvPr/>
        </p:nvSpPr>
        <p:spPr>
          <a:xfrm>
            <a:off x="1828799" y="4717368"/>
            <a:ext cx="2508069" cy="7391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 THREE-WAY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A65055-482E-AB48-96D8-F22CAEF6ED5D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3082834" y="2489079"/>
            <a:ext cx="0" cy="7413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52DCEC-ACA3-F54C-8ADC-1893BD973AB7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3082834" y="3969536"/>
            <a:ext cx="0" cy="747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 18">
            <a:extLst>
              <a:ext uri="{FF2B5EF4-FFF2-40B4-BE49-F238E27FC236}">
                <a16:creationId xmlns:a16="http://schemas.microsoft.com/office/drawing/2014/main" id="{DF7E4FE8-E235-744B-BF9F-4AF3CAD2005F}"/>
              </a:ext>
            </a:extLst>
          </p:cNvPr>
          <p:cNvSpPr/>
          <p:nvPr/>
        </p:nvSpPr>
        <p:spPr>
          <a:xfrm>
            <a:off x="4249784" y="1832118"/>
            <a:ext cx="574765" cy="574766"/>
          </a:xfrm>
          <a:prstGeom prst="arc">
            <a:avLst>
              <a:gd name="adj1" fmla="val 12969488"/>
              <a:gd name="adj2" fmla="val 85105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2C5A3227-FE63-F448-B4CF-984F2DFD1071}"/>
              </a:ext>
            </a:extLst>
          </p:cNvPr>
          <p:cNvSpPr/>
          <p:nvPr/>
        </p:nvSpPr>
        <p:spPr>
          <a:xfrm>
            <a:off x="4249783" y="3312575"/>
            <a:ext cx="574765" cy="574766"/>
          </a:xfrm>
          <a:prstGeom prst="arc">
            <a:avLst>
              <a:gd name="adj1" fmla="val 12969488"/>
              <a:gd name="adj2" fmla="val 85105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6F015F9D-BC8C-F446-A3C0-156DB510EFC2}"/>
              </a:ext>
            </a:extLst>
          </p:cNvPr>
          <p:cNvSpPr/>
          <p:nvPr/>
        </p:nvSpPr>
        <p:spPr>
          <a:xfrm>
            <a:off x="4249783" y="4799562"/>
            <a:ext cx="574765" cy="574766"/>
          </a:xfrm>
          <a:prstGeom prst="arc">
            <a:avLst>
              <a:gd name="adj1" fmla="val 12969488"/>
              <a:gd name="adj2" fmla="val 85105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63D89D9A-29E6-D641-8E37-8DA618ECD318}"/>
              </a:ext>
            </a:extLst>
          </p:cNvPr>
          <p:cNvCxnSpPr>
            <a:stCxn id="9" idx="1"/>
            <a:endCxn id="11" idx="1"/>
          </p:cNvCxnSpPr>
          <p:nvPr/>
        </p:nvCxnSpPr>
        <p:spPr>
          <a:xfrm rot="10800000" flipV="1">
            <a:off x="1828799" y="2119502"/>
            <a:ext cx="12700" cy="2967444"/>
          </a:xfrm>
          <a:prstGeom prst="bentConnector3">
            <a:avLst>
              <a:gd name="adj1" fmla="val 879429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C66FC45-8A36-AE48-98CB-E8E3292EEEAA}"/>
              </a:ext>
            </a:extLst>
          </p:cNvPr>
          <p:cNvSpPr txBox="1">
            <a:spLocks/>
          </p:cNvSpPr>
          <p:nvPr/>
        </p:nvSpPr>
        <p:spPr>
          <a:xfrm>
            <a:off x="4824548" y="1857799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TX timer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TX HELLO(s=x)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FAC4854-8B6D-D44C-8C49-DD661CF509CD}"/>
              </a:ext>
            </a:extLst>
          </p:cNvPr>
          <p:cNvSpPr txBox="1">
            <a:spLocks/>
          </p:cNvSpPr>
          <p:nvPr/>
        </p:nvSpPr>
        <p:spPr>
          <a:xfrm>
            <a:off x="4824548" y="3323629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TX timer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TX HELLO(s=x, n=y)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8E36B94-E92D-0D42-945C-0FE172D2B3C2}"/>
              </a:ext>
            </a:extLst>
          </p:cNvPr>
          <p:cNvSpPr txBox="1">
            <a:spLocks/>
          </p:cNvSpPr>
          <p:nvPr/>
        </p:nvSpPr>
        <p:spPr>
          <a:xfrm>
            <a:off x="4824548" y="4811926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TX timer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TX HELLO(s=x, n=y)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AF8FB56-25F3-8C40-AA13-C497941D7D47}"/>
              </a:ext>
            </a:extLst>
          </p:cNvPr>
          <p:cNvSpPr txBox="1">
            <a:spLocks/>
          </p:cNvSpPr>
          <p:nvPr/>
        </p:nvSpPr>
        <p:spPr>
          <a:xfrm>
            <a:off x="3131074" y="2590714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RX HELLO(s=y)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-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8F1E3B6-8405-1846-95D9-422E373D2D25}"/>
              </a:ext>
            </a:extLst>
          </p:cNvPr>
          <p:cNvSpPr txBox="1">
            <a:spLocks/>
          </p:cNvSpPr>
          <p:nvPr/>
        </p:nvSpPr>
        <p:spPr>
          <a:xfrm>
            <a:off x="3131074" y="4103522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RX HELLO(s=y, n=x)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-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1C659554-BD4A-4248-A246-25FF5EB99453}"/>
              </a:ext>
            </a:extLst>
          </p:cNvPr>
          <p:cNvSpPr txBox="1">
            <a:spLocks/>
          </p:cNvSpPr>
          <p:nvPr/>
        </p:nvSpPr>
        <p:spPr>
          <a:xfrm>
            <a:off x="768357" y="2592543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RX HELLO(s=y, n=x)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-</a:t>
            </a:r>
          </a:p>
        </p:txBody>
      </p:sp>
      <p:pic>
        <p:nvPicPr>
          <p:cNvPr id="32" name="Picture 18" descr="Mplain">
            <a:extLst>
              <a:ext uri="{FF2B5EF4-FFF2-40B4-BE49-F238E27FC236}">
                <a16:creationId xmlns:a16="http://schemas.microsoft.com/office/drawing/2014/main" id="{7983B54F-A091-634E-95A1-E150E5177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134" y="1607780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18" descr="Mplain">
            <a:extLst>
              <a:ext uri="{FF2B5EF4-FFF2-40B4-BE49-F238E27FC236}">
                <a16:creationId xmlns:a16="http://schemas.microsoft.com/office/drawing/2014/main" id="{DC8621C1-26F5-F64C-8371-F0F901283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5225" y="159052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177980F-A0D8-7845-8834-EEB2EAECD06A}"/>
              </a:ext>
            </a:extLst>
          </p:cNvPr>
          <p:cNvGrpSpPr/>
          <p:nvPr/>
        </p:nvGrpSpPr>
        <p:grpSpPr>
          <a:xfrm>
            <a:off x="8277158" y="2435872"/>
            <a:ext cx="2935471" cy="3625123"/>
            <a:chOff x="1513433" y="1351722"/>
            <a:chExt cx="8288570" cy="503679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2B62A41-52EF-FC45-9FF1-2E6399269DEA}"/>
                </a:ext>
              </a:extLst>
            </p:cNvPr>
            <p:cNvCxnSpPr>
              <a:cxnSpLocks/>
            </p:cNvCxnSpPr>
            <p:nvPr/>
          </p:nvCxnSpPr>
          <p:spPr>
            <a:xfrm>
              <a:off x="151343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F1B876E-7121-F546-A743-A60664394767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0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6A0425B-4226-4C4D-A281-CD81A777901D}"/>
              </a:ext>
            </a:extLst>
          </p:cNvPr>
          <p:cNvCxnSpPr>
            <a:cxnSpLocks/>
          </p:cNvCxnSpPr>
          <p:nvPr/>
        </p:nvCxnSpPr>
        <p:spPr>
          <a:xfrm flipH="1" flipV="1">
            <a:off x="8287238" y="2615256"/>
            <a:ext cx="2935472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C40993F-B3C7-814C-8545-E5FD051C4767}"/>
              </a:ext>
            </a:extLst>
          </p:cNvPr>
          <p:cNvCxnSpPr>
            <a:cxnSpLocks/>
          </p:cNvCxnSpPr>
          <p:nvPr/>
        </p:nvCxnSpPr>
        <p:spPr>
          <a:xfrm flipH="1" flipV="1">
            <a:off x="8277158" y="3510334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BFF2CAF-4DC3-2B48-AA4C-1C0DFD6DC6F0}"/>
              </a:ext>
            </a:extLst>
          </p:cNvPr>
          <p:cNvCxnSpPr>
            <a:cxnSpLocks/>
          </p:cNvCxnSpPr>
          <p:nvPr/>
        </p:nvCxnSpPr>
        <p:spPr>
          <a:xfrm flipH="1" flipV="1">
            <a:off x="8271776" y="4411131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46E51B8-087B-4B45-BAAA-D2833E8255DE}"/>
              </a:ext>
            </a:extLst>
          </p:cNvPr>
          <p:cNvCxnSpPr>
            <a:cxnSpLocks/>
          </p:cNvCxnSpPr>
          <p:nvPr/>
        </p:nvCxnSpPr>
        <p:spPr>
          <a:xfrm flipH="1" flipV="1">
            <a:off x="8289722" y="5311928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c 46">
            <a:extLst>
              <a:ext uri="{FF2B5EF4-FFF2-40B4-BE49-F238E27FC236}">
                <a16:creationId xmlns:a16="http://schemas.microsoft.com/office/drawing/2014/main" id="{81073670-CE45-264E-9F77-94BF0CC556ED}"/>
              </a:ext>
            </a:extLst>
          </p:cNvPr>
          <p:cNvSpPr/>
          <p:nvPr/>
        </p:nvSpPr>
        <p:spPr>
          <a:xfrm rot="5570599">
            <a:off x="2795451" y="5393736"/>
            <a:ext cx="574765" cy="574766"/>
          </a:xfrm>
          <a:prstGeom prst="arc">
            <a:avLst>
              <a:gd name="adj1" fmla="val 12969488"/>
              <a:gd name="adj2" fmla="val 85105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6CFF0519-B7BD-7C4B-979E-7D3AC6B525F0}"/>
              </a:ext>
            </a:extLst>
          </p:cNvPr>
          <p:cNvSpPr txBox="1">
            <a:spLocks/>
          </p:cNvSpPr>
          <p:nvPr/>
        </p:nvSpPr>
        <p:spPr>
          <a:xfrm>
            <a:off x="2128901" y="5982404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RX HELLO(s=y, n=x)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-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90A0C91-A88D-7D4C-AA43-355C364CEAFF}"/>
              </a:ext>
            </a:extLst>
          </p:cNvPr>
          <p:cNvCxnSpPr>
            <a:cxnSpLocks/>
          </p:cNvCxnSpPr>
          <p:nvPr/>
        </p:nvCxnSpPr>
        <p:spPr>
          <a:xfrm flipV="1">
            <a:off x="8282538" y="3473058"/>
            <a:ext cx="2935472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1A53434-8B69-4049-B51B-63179AD43A77}"/>
              </a:ext>
            </a:extLst>
          </p:cNvPr>
          <p:cNvCxnSpPr>
            <a:cxnSpLocks/>
          </p:cNvCxnSpPr>
          <p:nvPr/>
        </p:nvCxnSpPr>
        <p:spPr>
          <a:xfrm flipV="1">
            <a:off x="8272458" y="4368136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D22FC49-4DB2-9049-8D22-A81BD751D1F5}"/>
              </a:ext>
            </a:extLst>
          </p:cNvPr>
          <p:cNvCxnSpPr>
            <a:cxnSpLocks/>
          </p:cNvCxnSpPr>
          <p:nvPr/>
        </p:nvCxnSpPr>
        <p:spPr>
          <a:xfrm flipV="1">
            <a:off x="8267076" y="5268933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7269DDBF-1581-584D-94A9-22BDC0436DEC}"/>
              </a:ext>
            </a:extLst>
          </p:cNvPr>
          <p:cNvSpPr txBox="1">
            <a:spLocks/>
          </p:cNvSpPr>
          <p:nvPr/>
        </p:nvSpPr>
        <p:spPr>
          <a:xfrm>
            <a:off x="8159874" y="1303521"/>
            <a:ext cx="409364" cy="4071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X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A128B2E3-358C-B443-9A1A-023FA0705F58}"/>
              </a:ext>
            </a:extLst>
          </p:cNvPr>
          <p:cNvSpPr txBox="1">
            <a:spLocks/>
          </p:cNvSpPr>
          <p:nvPr/>
        </p:nvSpPr>
        <p:spPr>
          <a:xfrm>
            <a:off x="11070282" y="1302869"/>
            <a:ext cx="409364" cy="4071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Y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86ED571B-FC8F-FC4F-ACB1-20CE71B2BA15}"/>
              </a:ext>
            </a:extLst>
          </p:cNvPr>
          <p:cNvSpPr txBox="1">
            <a:spLocks/>
          </p:cNvSpPr>
          <p:nvPr/>
        </p:nvSpPr>
        <p:spPr>
          <a:xfrm rot="445360">
            <a:off x="8210731" y="2498112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HELLO(s=x)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864EC626-04B8-9243-9525-465472957FAF}"/>
              </a:ext>
            </a:extLst>
          </p:cNvPr>
          <p:cNvSpPr txBox="1">
            <a:spLocks/>
          </p:cNvSpPr>
          <p:nvPr/>
        </p:nvSpPr>
        <p:spPr>
          <a:xfrm rot="445360">
            <a:off x="8210731" y="3406507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HELLO(s=x)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F808F72E-DC3C-6347-89A7-BDE9A3D124E4}"/>
              </a:ext>
            </a:extLst>
          </p:cNvPr>
          <p:cNvSpPr txBox="1">
            <a:spLocks/>
          </p:cNvSpPr>
          <p:nvPr/>
        </p:nvSpPr>
        <p:spPr>
          <a:xfrm rot="445360">
            <a:off x="8210731" y="4306192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HELLO(s=x, n=y)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51E14117-4BA6-CF41-A1A8-FA063B3E4848}"/>
              </a:ext>
            </a:extLst>
          </p:cNvPr>
          <p:cNvSpPr txBox="1">
            <a:spLocks/>
          </p:cNvSpPr>
          <p:nvPr/>
        </p:nvSpPr>
        <p:spPr>
          <a:xfrm rot="445360">
            <a:off x="8210731" y="5200311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HELLO(s=x)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C1775040-663D-394E-9C13-8B31E6E2D288}"/>
              </a:ext>
            </a:extLst>
          </p:cNvPr>
          <p:cNvSpPr txBox="1">
            <a:spLocks/>
          </p:cNvSpPr>
          <p:nvPr/>
        </p:nvSpPr>
        <p:spPr>
          <a:xfrm rot="21182100">
            <a:off x="9768782" y="4172062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HELLO(s=y, n=x)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9E6F01FE-B422-3542-9C6D-1994BE72E222}"/>
              </a:ext>
            </a:extLst>
          </p:cNvPr>
          <p:cNvSpPr txBox="1">
            <a:spLocks/>
          </p:cNvSpPr>
          <p:nvPr/>
        </p:nvSpPr>
        <p:spPr>
          <a:xfrm rot="21182100">
            <a:off x="9748620" y="5079539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HELLO(s=y, n=x)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CCEFB386-778B-B048-8AC8-F0CF1BFDDC18}"/>
              </a:ext>
            </a:extLst>
          </p:cNvPr>
          <p:cNvSpPr txBox="1">
            <a:spLocks/>
          </p:cNvSpPr>
          <p:nvPr/>
        </p:nvSpPr>
        <p:spPr>
          <a:xfrm rot="21182100">
            <a:off x="9739697" y="3263966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HELLO(s=y, n=x)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4716C99-4E8C-4F43-BFC9-719F35ADC84D}"/>
              </a:ext>
            </a:extLst>
          </p:cNvPr>
          <p:cNvCxnSpPr>
            <a:cxnSpLocks/>
          </p:cNvCxnSpPr>
          <p:nvPr/>
        </p:nvCxnSpPr>
        <p:spPr>
          <a:xfrm flipH="1" flipV="1">
            <a:off x="7832765" y="3833602"/>
            <a:ext cx="421822" cy="3036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E121918-25B0-BB4F-9DC5-E95FEDBA153E}"/>
              </a:ext>
            </a:extLst>
          </p:cNvPr>
          <p:cNvSpPr txBox="1"/>
          <p:nvPr/>
        </p:nvSpPr>
        <p:spPr>
          <a:xfrm rot="5400000">
            <a:off x="7582159" y="2986449"/>
            <a:ext cx="935887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ONE-WAY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E792D2E-6492-8A4C-97D2-1C4ACEA43B3D}"/>
              </a:ext>
            </a:extLst>
          </p:cNvPr>
          <p:cNvCxnSpPr>
            <a:cxnSpLocks/>
          </p:cNvCxnSpPr>
          <p:nvPr/>
        </p:nvCxnSpPr>
        <p:spPr>
          <a:xfrm flipH="1" flipV="1">
            <a:off x="11233170" y="4773319"/>
            <a:ext cx="421822" cy="3036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F105BB0-7850-CB4D-BDFC-550E59C06708}"/>
              </a:ext>
            </a:extLst>
          </p:cNvPr>
          <p:cNvCxnSpPr>
            <a:cxnSpLocks/>
          </p:cNvCxnSpPr>
          <p:nvPr/>
        </p:nvCxnSpPr>
        <p:spPr>
          <a:xfrm flipH="1" flipV="1">
            <a:off x="11232789" y="2965923"/>
            <a:ext cx="421822" cy="3036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4D11DD6-E82C-2B4A-BCD8-25D42FB675D6}"/>
              </a:ext>
            </a:extLst>
          </p:cNvPr>
          <p:cNvSpPr txBox="1"/>
          <p:nvPr/>
        </p:nvSpPr>
        <p:spPr>
          <a:xfrm rot="5400000">
            <a:off x="7436162" y="4456530"/>
            <a:ext cx="1215028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THREE-WAY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E380E71-CEE2-7249-B740-52522C4666C9}"/>
              </a:ext>
            </a:extLst>
          </p:cNvPr>
          <p:cNvSpPr txBox="1"/>
          <p:nvPr/>
        </p:nvSpPr>
        <p:spPr>
          <a:xfrm rot="5400000">
            <a:off x="10984927" y="3690187"/>
            <a:ext cx="935887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TWO-WAY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0785F9B-1D3C-0F49-B051-89B21D26D9F8}"/>
              </a:ext>
            </a:extLst>
          </p:cNvPr>
          <p:cNvSpPr txBox="1"/>
          <p:nvPr/>
        </p:nvSpPr>
        <p:spPr>
          <a:xfrm rot="5400000">
            <a:off x="10997055" y="2194683"/>
            <a:ext cx="935887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ONE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F1E086D-B36C-504B-8535-E7C67750136E}"/>
              </a:ext>
            </a:extLst>
          </p:cNvPr>
          <p:cNvSpPr txBox="1"/>
          <p:nvPr/>
        </p:nvSpPr>
        <p:spPr>
          <a:xfrm rot="5400000">
            <a:off x="10866389" y="5202867"/>
            <a:ext cx="1215028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THREE-WAY</a:t>
            </a:r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7184EC7E-C271-0149-9D1B-783A757EB6D8}"/>
              </a:ext>
            </a:extLst>
          </p:cNvPr>
          <p:cNvSpPr txBox="1">
            <a:spLocks/>
          </p:cNvSpPr>
          <p:nvPr/>
        </p:nvSpPr>
        <p:spPr>
          <a:xfrm>
            <a:off x="8023975" y="6018305"/>
            <a:ext cx="3510494" cy="79025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600" dirty="0"/>
              <a:t>One HELLO message per timer interval (e.g. 10 seconds)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600" dirty="0"/>
              <a:t>in each direction</a:t>
            </a:r>
          </a:p>
        </p:txBody>
      </p:sp>
    </p:spTree>
    <p:extLst>
      <p:ext uri="{BB962C8B-B14F-4D97-AF65-F5344CB8AC3E}">
        <p14:creationId xmlns:p14="http://schemas.microsoft.com/office/powerpoint/2010/main" val="42148375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Run-away 3-way adjacency FSM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5C74D8-FDB4-A340-966D-58AA744F3172}"/>
              </a:ext>
            </a:extLst>
          </p:cNvPr>
          <p:cNvSpPr/>
          <p:nvPr/>
        </p:nvSpPr>
        <p:spPr>
          <a:xfrm>
            <a:off x="1828799" y="1749924"/>
            <a:ext cx="2508069" cy="7391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 NONE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854190D-FBDA-A740-B115-E8F7A9B07E1D}"/>
              </a:ext>
            </a:extLst>
          </p:cNvPr>
          <p:cNvSpPr/>
          <p:nvPr/>
        </p:nvSpPr>
        <p:spPr>
          <a:xfrm>
            <a:off x="1828799" y="3230381"/>
            <a:ext cx="2508069" cy="7391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 ONE-WAY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7570E6A-9454-F745-987E-DC9E7576C0B8}"/>
              </a:ext>
            </a:extLst>
          </p:cNvPr>
          <p:cNvSpPr/>
          <p:nvPr/>
        </p:nvSpPr>
        <p:spPr>
          <a:xfrm>
            <a:off x="1828799" y="4717368"/>
            <a:ext cx="2508069" cy="7391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 TWO-WAY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A65055-482E-AB48-96D8-F22CAEF6ED5D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3082834" y="2489079"/>
            <a:ext cx="0" cy="7413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52DCEC-ACA3-F54C-8ADC-1893BD973AB7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3082834" y="3969536"/>
            <a:ext cx="0" cy="747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 18">
            <a:extLst>
              <a:ext uri="{FF2B5EF4-FFF2-40B4-BE49-F238E27FC236}">
                <a16:creationId xmlns:a16="http://schemas.microsoft.com/office/drawing/2014/main" id="{DF7E4FE8-E235-744B-BF9F-4AF3CAD2005F}"/>
              </a:ext>
            </a:extLst>
          </p:cNvPr>
          <p:cNvSpPr/>
          <p:nvPr/>
        </p:nvSpPr>
        <p:spPr>
          <a:xfrm>
            <a:off x="4249784" y="1832118"/>
            <a:ext cx="574765" cy="574766"/>
          </a:xfrm>
          <a:prstGeom prst="arc">
            <a:avLst>
              <a:gd name="adj1" fmla="val 12969488"/>
              <a:gd name="adj2" fmla="val 85105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2C5A3227-FE63-F448-B4CF-984F2DFD1071}"/>
              </a:ext>
            </a:extLst>
          </p:cNvPr>
          <p:cNvSpPr/>
          <p:nvPr/>
        </p:nvSpPr>
        <p:spPr>
          <a:xfrm>
            <a:off x="4249783" y="3312575"/>
            <a:ext cx="574765" cy="574766"/>
          </a:xfrm>
          <a:prstGeom prst="arc">
            <a:avLst>
              <a:gd name="adj1" fmla="val 12969488"/>
              <a:gd name="adj2" fmla="val 85105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6F015F9D-BC8C-F446-A3C0-156DB510EFC2}"/>
              </a:ext>
            </a:extLst>
          </p:cNvPr>
          <p:cNvSpPr/>
          <p:nvPr/>
        </p:nvSpPr>
        <p:spPr>
          <a:xfrm>
            <a:off x="4249783" y="4799562"/>
            <a:ext cx="574765" cy="574766"/>
          </a:xfrm>
          <a:prstGeom prst="arc">
            <a:avLst>
              <a:gd name="adj1" fmla="val 12969488"/>
              <a:gd name="adj2" fmla="val 85105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63D89D9A-29E6-D641-8E37-8DA618ECD318}"/>
              </a:ext>
            </a:extLst>
          </p:cNvPr>
          <p:cNvCxnSpPr>
            <a:stCxn id="9" idx="1"/>
            <a:endCxn id="11" idx="1"/>
          </p:cNvCxnSpPr>
          <p:nvPr/>
        </p:nvCxnSpPr>
        <p:spPr>
          <a:xfrm rot="10800000" flipV="1">
            <a:off x="1828799" y="2119502"/>
            <a:ext cx="12700" cy="2967444"/>
          </a:xfrm>
          <a:prstGeom prst="bentConnector3">
            <a:avLst>
              <a:gd name="adj1" fmla="val 879429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C66FC45-8A36-AE48-98CB-E8E3292EEEAA}"/>
              </a:ext>
            </a:extLst>
          </p:cNvPr>
          <p:cNvSpPr txBox="1">
            <a:spLocks/>
          </p:cNvSpPr>
          <p:nvPr/>
        </p:nvSpPr>
        <p:spPr>
          <a:xfrm>
            <a:off x="4824548" y="1857799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TX timer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TX HELLO(s=x)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FAC4854-8B6D-D44C-8C49-DD661CF509CD}"/>
              </a:ext>
            </a:extLst>
          </p:cNvPr>
          <p:cNvSpPr txBox="1">
            <a:spLocks/>
          </p:cNvSpPr>
          <p:nvPr/>
        </p:nvSpPr>
        <p:spPr>
          <a:xfrm>
            <a:off x="4824548" y="3323629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TX timer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TX HELLO(s=x, n=y)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8E36B94-E92D-0D42-945C-0FE172D2B3C2}"/>
              </a:ext>
            </a:extLst>
          </p:cNvPr>
          <p:cNvSpPr txBox="1">
            <a:spLocks/>
          </p:cNvSpPr>
          <p:nvPr/>
        </p:nvSpPr>
        <p:spPr>
          <a:xfrm>
            <a:off x="4824548" y="4811926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TX timer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TX HELLO(s=x, n=y)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AF8FB56-25F3-8C40-AA13-C497941D7D47}"/>
              </a:ext>
            </a:extLst>
          </p:cNvPr>
          <p:cNvSpPr txBox="1">
            <a:spLocks/>
          </p:cNvSpPr>
          <p:nvPr/>
        </p:nvSpPr>
        <p:spPr>
          <a:xfrm>
            <a:off x="3131074" y="2590714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RX HELLO(s=y)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solidFill>
                  <a:srgbClr val="00B050"/>
                </a:solidFill>
              </a:rPr>
              <a:t>TX HELLO(s=x, n=y)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8F1E3B6-8405-1846-95D9-422E373D2D25}"/>
              </a:ext>
            </a:extLst>
          </p:cNvPr>
          <p:cNvSpPr txBox="1">
            <a:spLocks/>
          </p:cNvSpPr>
          <p:nvPr/>
        </p:nvSpPr>
        <p:spPr>
          <a:xfrm>
            <a:off x="3131074" y="4103522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RX HELLO(s=y, n=x)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solidFill>
                  <a:srgbClr val="FF0000"/>
                </a:solidFill>
              </a:rPr>
              <a:t>TX HELLO(s=x, n=y)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1C659554-BD4A-4248-A246-25FF5EB99453}"/>
              </a:ext>
            </a:extLst>
          </p:cNvPr>
          <p:cNvSpPr txBox="1">
            <a:spLocks/>
          </p:cNvSpPr>
          <p:nvPr/>
        </p:nvSpPr>
        <p:spPr>
          <a:xfrm>
            <a:off x="768357" y="2592543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RX HELLO(s=y, n=x)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solidFill>
                  <a:srgbClr val="00B050"/>
                </a:solidFill>
              </a:rPr>
              <a:t>TX HELLO(s=x, n=y)</a:t>
            </a:r>
          </a:p>
        </p:txBody>
      </p:sp>
      <p:pic>
        <p:nvPicPr>
          <p:cNvPr id="32" name="Picture 18" descr="Mplain">
            <a:extLst>
              <a:ext uri="{FF2B5EF4-FFF2-40B4-BE49-F238E27FC236}">
                <a16:creationId xmlns:a16="http://schemas.microsoft.com/office/drawing/2014/main" id="{7983B54F-A091-634E-95A1-E150E5177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134" y="1607780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18" descr="Mplain">
            <a:extLst>
              <a:ext uri="{FF2B5EF4-FFF2-40B4-BE49-F238E27FC236}">
                <a16:creationId xmlns:a16="http://schemas.microsoft.com/office/drawing/2014/main" id="{DC8621C1-26F5-F64C-8371-F0F901283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5225" y="159052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177980F-A0D8-7845-8834-EEB2EAECD06A}"/>
              </a:ext>
            </a:extLst>
          </p:cNvPr>
          <p:cNvGrpSpPr/>
          <p:nvPr/>
        </p:nvGrpSpPr>
        <p:grpSpPr>
          <a:xfrm>
            <a:off x="8277158" y="2435872"/>
            <a:ext cx="2935471" cy="3625123"/>
            <a:chOff x="1513433" y="1351722"/>
            <a:chExt cx="8288570" cy="503679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2B62A41-52EF-FC45-9FF1-2E6399269DEA}"/>
                </a:ext>
              </a:extLst>
            </p:cNvPr>
            <p:cNvCxnSpPr>
              <a:cxnSpLocks/>
            </p:cNvCxnSpPr>
            <p:nvPr/>
          </p:nvCxnSpPr>
          <p:spPr>
            <a:xfrm>
              <a:off x="151343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F1B876E-7121-F546-A743-A60664394767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0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6A0425B-4226-4C4D-A281-CD81A777901D}"/>
              </a:ext>
            </a:extLst>
          </p:cNvPr>
          <p:cNvCxnSpPr>
            <a:cxnSpLocks/>
          </p:cNvCxnSpPr>
          <p:nvPr/>
        </p:nvCxnSpPr>
        <p:spPr>
          <a:xfrm flipH="1" flipV="1">
            <a:off x="8287238" y="2615256"/>
            <a:ext cx="2935472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C40993F-B3C7-814C-8545-E5FD051C4767}"/>
              </a:ext>
            </a:extLst>
          </p:cNvPr>
          <p:cNvCxnSpPr>
            <a:cxnSpLocks/>
          </p:cNvCxnSpPr>
          <p:nvPr/>
        </p:nvCxnSpPr>
        <p:spPr>
          <a:xfrm flipH="1" flipV="1">
            <a:off x="8277158" y="3362260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BFF2CAF-4DC3-2B48-AA4C-1C0DFD6DC6F0}"/>
              </a:ext>
            </a:extLst>
          </p:cNvPr>
          <p:cNvCxnSpPr>
            <a:cxnSpLocks/>
          </p:cNvCxnSpPr>
          <p:nvPr/>
        </p:nvCxnSpPr>
        <p:spPr>
          <a:xfrm flipH="1" flipV="1">
            <a:off x="8271776" y="4097756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46E51B8-087B-4B45-BAAA-D2833E8255DE}"/>
              </a:ext>
            </a:extLst>
          </p:cNvPr>
          <p:cNvCxnSpPr>
            <a:cxnSpLocks/>
          </p:cNvCxnSpPr>
          <p:nvPr/>
        </p:nvCxnSpPr>
        <p:spPr>
          <a:xfrm flipH="1" flipV="1">
            <a:off x="8289722" y="4858644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c 46">
            <a:extLst>
              <a:ext uri="{FF2B5EF4-FFF2-40B4-BE49-F238E27FC236}">
                <a16:creationId xmlns:a16="http://schemas.microsoft.com/office/drawing/2014/main" id="{81073670-CE45-264E-9F77-94BF0CC556ED}"/>
              </a:ext>
            </a:extLst>
          </p:cNvPr>
          <p:cNvSpPr/>
          <p:nvPr/>
        </p:nvSpPr>
        <p:spPr>
          <a:xfrm rot="5570599">
            <a:off x="2795451" y="5393736"/>
            <a:ext cx="574765" cy="574766"/>
          </a:xfrm>
          <a:prstGeom prst="arc">
            <a:avLst>
              <a:gd name="adj1" fmla="val 12969488"/>
              <a:gd name="adj2" fmla="val 85105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6CFF0519-B7BD-7C4B-979E-7D3AC6B525F0}"/>
              </a:ext>
            </a:extLst>
          </p:cNvPr>
          <p:cNvSpPr txBox="1">
            <a:spLocks/>
          </p:cNvSpPr>
          <p:nvPr/>
        </p:nvSpPr>
        <p:spPr>
          <a:xfrm>
            <a:off x="2128901" y="5982404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RX HELLO(s=y, n=x)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solidFill>
                  <a:srgbClr val="FF0000"/>
                </a:solidFill>
              </a:rPr>
              <a:t>TX HELLO(s=x, n=y)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90A0C91-A88D-7D4C-AA43-355C364CEAFF}"/>
              </a:ext>
            </a:extLst>
          </p:cNvPr>
          <p:cNvCxnSpPr>
            <a:cxnSpLocks/>
          </p:cNvCxnSpPr>
          <p:nvPr/>
        </p:nvCxnSpPr>
        <p:spPr>
          <a:xfrm flipV="1">
            <a:off x="8282538" y="2985443"/>
            <a:ext cx="2935472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1A53434-8B69-4049-B51B-63179AD43A77}"/>
              </a:ext>
            </a:extLst>
          </p:cNvPr>
          <p:cNvCxnSpPr>
            <a:cxnSpLocks/>
          </p:cNvCxnSpPr>
          <p:nvPr/>
        </p:nvCxnSpPr>
        <p:spPr>
          <a:xfrm flipV="1">
            <a:off x="8272458" y="3733718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D22FC49-4DB2-9049-8D22-A81BD751D1F5}"/>
              </a:ext>
            </a:extLst>
          </p:cNvPr>
          <p:cNvCxnSpPr>
            <a:cxnSpLocks/>
          </p:cNvCxnSpPr>
          <p:nvPr/>
        </p:nvCxnSpPr>
        <p:spPr>
          <a:xfrm flipV="1">
            <a:off x="8267076" y="4478617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7269DDBF-1581-584D-94A9-22BDC0436DEC}"/>
              </a:ext>
            </a:extLst>
          </p:cNvPr>
          <p:cNvSpPr txBox="1">
            <a:spLocks/>
          </p:cNvSpPr>
          <p:nvPr/>
        </p:nvSpPr>
        <p:spPr>
          <a:xfrm>
            <a:off x="8159874" y="1303521"/>
            <a:ext cx="409364" cy="4071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X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A128B2E3-358C-B443-9A1A-023FA0705F58}"/>
              </a:ext>
            </a:extLst>
          </p:cNvPr>
          <p:cNvSpPr txBox="1">
            <a:spLocks/>
          </p:cNvSpPr>
          <p:nvPr/>
        </p:nvSpPr>
        <p:spPr>
          <a:xfrm>
            <a:off x="11070282" y="1302869"/>
            <a:ext cx="409364" cy="4071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Y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86ED571B-FC8F-FC4F-ACB1-20CE71B2BA15}"/>
              </a:ext>
            </a:extLst>
          </p:cNvPr>
          <p:cNvSpPr txBox="1">
            <a:spLocks/>
          </p:cNvSpPr>
          <p:nvPr/>
        </p:nvSpPr>
        <p:spPr>
          <a:xfrm rot="445360">
            <a:off x="8210731" y="2498112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HELLO(s=x)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864EC626-04B8-9243-9525-465472957FAF}"/>
              </a:ext>
            </a:extLst>
          </p:cNvPr>
          <p:cNvSpPr txBox="1">
            <a:spLocks/>
          </p:cNvSpPr>
          <p:nvPr/>
        </p:nvSpPr>
        <p:spPr>
          <a:xfrm rot="445360">
            <a:off x="8210731" y="3258433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HELLO(s=x, n=y)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F808F72E-DC3C-6347-89A7-BDE9A3D124E4}"/>
              </a:ext>
            </a:extLst>
          </p:cNvPr>
          <p:cNvSpPr txBox="1">
            <a:spLocks/>
          </p:cNvSpPr>
          <p:nvPr/>
        </p:nvSpPr>
        <p:spPr>
          <a:xfrm rot="445360">
            <a:off x="8210731" y="3992817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HELLO(s=x, n=y)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51E14117-4BA6-CF41-A1A8-FA063B3E4848}"/>
              </a:ext>
            </a:extLst>
          </p:cNvPr>
          <p:cNvSpPr txBox="1">
            <a:spLocks/>
          </p:cNvSpPr>
          <p:nvPr/>
        </p:nvSpPr>
        <p:spPr>
          <a:xfrm rot="445360">
            <a:off x="8210731" y="4747027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HELLO(s=x, n=y)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C1775040-663D-394E-9C13-8B31E6E2D288}"/>
              </a:ext>
            </a:extLst>
          </p:cNvPr>
          <p:cNvSpPr txBox="1">
            <a:spLocks/>
          </p:cNvSpPr>
          <p:nvPr/>
        </p:nvSpPr>
        <p:spPr>
          <a:xfrm rot="21182100">
            <a:off x="9768782" y="3537644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HELLO(s=y, n=x)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9E6F01FE-B422-3542-9C6D-1994BE72E222}"/>
              </a:ext>
            </a:extLst>
          </p:cNvPr>
          <p:cNvSpPr txBox="1">
            <a:spLocks/>
          </p:cNvSpPr>
          <p:nvPr/>
        </p:nvSpPr>
        <p:spPr>
          <a:xfrm rot="21182100">
            <a:off x="9748620" y="4289223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HELLO(s=y, n=x)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CCEFB386-778B-B048-8AC8-F0CF1BFDDC18}"/>
              </a:ext>
            </a:extLst>
          </p:cNvPr>
          <p:cNvSpPr txBox="1">
            <a:spLocks/>
          </p:cNvSpPr>
          <p:nvPr/>
        </p:nvSpPr>
        <p:spPr>
          <a:xfrm rot="21182100">
            <a:off x="9739697" y="2776351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HELLO(s=y, n=x)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4716C99-4E8C-4F43-BFC9-719F35ADC84D}"/>
              </a:ext>
            </a:extLst>
          </p:cNvPr>
          <p:cNvCxnSpPr>
            <a:cxnSpLocks/>
          </p:cNvCxnSpPr>
          <p:nvPr/>
        </p:nvCxnSpPr>
        <p:spPr>
          <a:xfrm flipH="1" flipV="1">
            <a:off x="7832765" y="3363841"/>
            <a:ext cx="421822" cy="3036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E121918-25B0-BB4F-9DC5-E95FEDBA153E}"/>
              </a:ext>
            </a:extLst>
          </p:cNvPr>
          <p:cNvSpPr txBox="1"/>
          <p:nvPr/>
        </p:nvSpPr>
        <p:spPr>
          <a:xfrm rot="5400000">
            <a:off x="7582159" y="2560261"/>
            <a:ext cx="935887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NONE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E792D2E-6492-8A4C-97D2-1C4ACEA43B3D}"/>
              </a:ext>
            </a:extLst>
          </p:cNvPr>
          <p:cNvCxnSpPr>
            <a:cxnSpLocks/>
          </p:cNvCxnSpPr>
          <p:nvPr/>
        </p:nvCxnSpPr>
        <p:spPr>
          <a:xfrm flipH="1" flipV="1">
            <a:off x="11223434" y="3738134"/>
            <a:ext cx="421822" cy="3036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F105BB0-7850-CB4D-BDFC-550E59C06708}"/>
              </a:ext>
            </a:extLst>
          </p:cNvPr>
          <p:cNvCxnSpPr>
            <a:cxnSpLocks/>
          </p:cNvCxnSpPr>
          <p:nvPr/>
        </p:nvCxnSpPr>
        <p:spPr>
          <a:xfrm flipH="1" flipV="1">
            <a:off x="11232789" y="2965923"/>
            <a:ext cx="421822" cy="3036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4D11DD6-E82C-2B4A-BCD8-25D42FB675D6}"/>
              </a:ext>
            </a:extLst>
          </p:cNvPr>
          <p:cNvSpPr txBox="1"/>
          <p:nvPr/>
        </p:nvSpPr>
        <p:spPr>
          <a:xfrm rot="5400000">
            <a:off x="7436162" y="4022537"/>
            <a:ext cx="1215028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THREE-WAY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E380E71-CEE2-7249-B740-52522C4666C9}"/>
              </a:ext>
            </a:extLst>
          </p:cNvPr>
          <p:cNvSpPr txBox="1"/>
          <p:nvPr/>
        </p:nvSpPr>
        <p:spPr>
          <a:xfrm rot="5400000">
            <a:off x="11040866" y="3187224"/>
            <a:ext cx="935887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ONE-</a:t>
            </a:r>
          </a:p>
          <a:p>
            <a:pPr algn="ctr"/>
            <a:r>
              <a:rPr lang="en-US" sz="1400" dirty="0">
                <a:latin typeface="Avenir Book" panose="02000503020000020003" pitchFamily="2" charset="0"/>
              </a:rPr>
              <a:t>WAY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0785F9B-1D3C-0F49-B051-89B21D26D9F8}"/>
              </a:ext>
            </a:extLst>
          </p:cNvPr>
          <p:cNvSpPr txBox="1"/>
          <p:nvPr/>
        </p:nvSpPr>
        <p:spPr>
          <a:xfrm rot="5400000">
            <a:off x="10987279" y="2255978"/>
            <a:ext cx="935887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NONE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F1E086D-B36C-504B-8535-E7C67750136E}"/>
              </a:ext>
            </a:extLst>
          </p:cNvPr>
          <p:cNvSpPr txBox="1"/>
          <p:nvPr/>
        </p:nvSpPr>
        <p:spPr>
          <a:xfrm rot="5400000">
            <a:off x="10868798" y="4368938"/>
            <a:ext cx="1215028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TWO-WAY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91F5AB1-8876-BF41-ABEC-CDFA1B3F1240}"/>
              </a:ext>
            </a:extLst>
          </p:cNvPr>
          <p:cNvCxnSpPr>
            <a:cxnSpLocks/>
          </p:cNvCxnSpPr>
          <p:nvPr/>
        </p:nvCxnSpPr>
        <p:spPr>
          <a:xfrm flipV="1">
            <a:off x="8279008" y="5260284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9ADDD90F-6F36-A343-9B07-B973990E187E}"/>
              </a:ext>
            </a:extLst>
          </p:cNvPr>
          <p:cNvSpPr txBox="1">
            <a:spLocks/>
          </p:cNvSpPr>
          <p:nvPr/>
        </p:nvSpPr>
        <p:spPr>
          <a:xfrm rot="21182100">
            <a:off x="9760552" y="5070890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HELLO(s=y, n=x)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8EC0BFB-43C2-0B48-8ACF-67593DFCBE16}"/>
              </a:ext>
            </a:extLst>
          </p:cNvPr>
          <p:cNvCxnSpPr>
            <a:cxnSpLocks/>
          </p:cNvCxnSpPr>
          <p:nvPr/>
        </p:nvCxnSpPr>
        <p:spPr>
          <a:xfrm flipH="1" flipV="1">
            <a:off x="8297781" y="5628595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30B09FA2-589F-6149-AF8B-54A30B8CB63F}"/>
              </a:ext>
            </a:extLst>
          </p:cNvPr>
          <p:cNvSpPr txBox="1">
            <a:spLocks/>
          </p:cNvSpPr>
          <p:nvPr/>
        </p:nvSpPr>
        <p:spPr>
          <a:xfrm rot="445360">
            <a:off x="8218790" y="5516978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HELLO(s=x, n=y)</a:t>
            </a:r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1E603612-1419-DD4D-8F59-9D8281DD6FFE}"/>
              </a:ext>
            </a:extLst>
          </p:cNvPr>
          <p:cNvSpPr txBox="1">
            <a:spLocks/>
          </p:cNvSpPr>
          <p:nvPr/>
        </p:nvSpPr>
        <p:spPr>
          <a:xfrm>
            <a:off x="8050102" y="6154611"/>
            <a:ext cx="3510494" cy="53501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600" dirty="0"/>
              <a:t>Non-stop </a:t>
            </a:r>
            <a:r>
              <a:rPr lang="en-US" sz="1600" b="1" dirty="0">
                <a:solidFill>
                  <a:srgbClr val="FF0000"/>
                </a:solidFill>
              </a:rPr>
              <a:t>line-rate</a:t>
            </a:r>
            <a:r>
              <a:rPr lang="en-US" sz="1600" dirty="0"/>
              <a:t> of HELLOs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600" dirty="0"/>
              <a:t>going back and forth</a:t>
            </a:r>
          </a:p>
        </p:txBody>
      </p:sp>
    </p:spTree>
    <p:extLst>
      <p:ext uri="{BB962C8B-B14F-4D97-AF65-F5344CB8AC3E}">
        <p14:creationId xmlns:p14="http://schemas.microsoft.com/office/powerpoint/2010/main" val="2122907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F230D6-6CD2-F048-B784-BB9DABCFE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286538" cy="739155"/>
          </a:xfrm>
        </p:spPr>
        <p:txBody>
          <a:bodyPr>
            <a:normAutofit fontScale="90000"/>
          </a:bodyPr>
          <a:lstStyle/>
          <a:p>
            <a:r>
              <a:rPr lang="en-US" dirty="0"/>
              <a:t>Modulo 64 comparison creates ”version loop”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C1046-B503-BE4C-BBC2-C453B1AC05DD}"/>
              </a:ext>
            </a:extLst>
          </p:cNvPr>
          <p:cNvSpPr txBox="1"/>
          <p:nvPr/>
        </p:nvSpPr>
        <p:spPr>
          <a:xfrm>
            <a:off x="219808" y="5982021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Version field was unsigned 6-bit integer, so math is modulo 64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Competing message versions kept replacing each other forever, eating up all CPU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The versions were introduced to a double bit error, which was not detected because check-sums were disabled.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A6BB14-38ED-F840-B240-3204FFD6414E}"/>
              </a:ext>
            </a:extLst>
          </p:cNvPr>
          <p:cNvSpPr txBox="1"/>
          <p:nvPr/>
        </p:nvSpPr>
        <p:spPr>
          <a:xfrm>
            <a:off x="4309537" y="1195979"/>
            <a:ext cx="277365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61963-D2D9-6D4E-B49B-A41F8BF2FFFA}"/>
              </a:ext>
            </a:extLst>
          </p:cNvPr>
          <p:cNvSpPr txBox="1"/>
          <p:nvPr/>
        </p:nvSpPr>
        <p:spPr>
          <a:xfrm>
            <a:off x="6403705" y="4002233"/>
            <a:ext cx="277365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1923FD-0004-6B4B-B3B9-75D46D68303A}"/>
              </a:ext>
            </a:extLst>
          </p:cNvPr>
          <p:cNvSpPr txBox="1"/>
          <p:nvPr/>
        </p:nvSpPr>
        <p:spPr>
          <a:xfrm>
            <a:off x="2145130" y="4002233"/>
            <a:ext cx="277365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44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4C6549-55A5-DF44-92C0-0FC020E66DD8}"/>
              </a:ext>
            </a:extLst>
          </p:cNvPr>
          <p:cNvSpPr txBox="1"/>
          <p:nvPr/>
        </p:nvSpPr>
        <p:spPr>
          <a:xfrm>
            <a:off x="6403705" y="2599106"/>
            <a:ext cx="2350212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8 &lt; 40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(modulo 64)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ACE227-68CB-8446-ADC4-B64A5356C489}"/>
              </a:ext>
            </a:extLst>
          </p:cNvPr>
          <p:cNvSpPr txBox="1"/>
          <p:nvPr/>
        </p:nvSpPr>
        <p:spPr>
          <a:xfrm>
            <a:off x="4496080" y="4632062"/>
            <a:ext cx="2350212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40 &lt; 44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(modulo 64)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CF985D-6F9D-494E-834E-6D33F7AC3326}"/>
              </a:ext>
            </a:extLst>
          </p:cNvPr>
          <p:cNvSpPr txBox="1"/>
          <p:nvPr/>
        </p:nvSpPr>
        <p:spPr>
          <a:xfrm>
            <a:off x="2568569" y="2562749"/>
            <a:ext cx="2350212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44 &lt; 8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(modulo 64)</a:t>
            </a:r>
          </a:p>
        </p:txBody>
      </p:sp>
      <p:sp>
        <p:nvSpPr>
          <p:cNvPr id="6" name="Circular Arrow 5">
            <a:extLst>
              <a:ext uri="{FF2B5EF4-FFF2-40B4-BE49-F238E27FC236}">
                <a16:creationId xmlns:a16="http://schemas.microsoft.com/office/drawing/2014/main" id="{F8759D18-6C78-2042-A025-30C989DE3E29}"/>
              </a:ext>
            </a:extLst>
          </p:cNvPr>
          <p:cNvSpPr/>
          <p:nvPr/>
        </p:nvSpPr>
        <p:spPr>
          <a:xfrm>
            <a:off x="4439159" y="2026142"/>
            <a:ext cx="2444168" cy="2405584"/>
          </a:xfrm>
          <a:prstGeom prst="circularArrow">
            <a:avLst>
              <a:gd name="adj1" fmla="val 16145"/>
              <a:gd name="adj2" fmla="val 915699"/>
              <a:gd name="adj3" fmla="val 13139431"/>
              <a:gd name="adj4" fmla="val 8919920"/>
              <a:gd name="adj5" fmla="val 12781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ircular Arrow 13">
            <a:extLst>
              <a:ext uri="{FF2B5EF4-FFF2-40B4-BE49-F238E27FC236}">
                <a16:creationId xmlns:a16="http://schemas.microsoft.com/office/drawing/2014/main" id="{196440AA-F248-F547-B885-67EF78885CB6}"/>
              </a:ext>
            </a:extLst>
          </p:cNvPr>
          <p:cNvSpPr/>
          <p:nvPr/>
        </p:nvSpPr>
        <p:spPr>
          <a:xfrm>
            <a:off x="4439159" y="2042475"/>
            <a:ext cx="2444168" cy="2405584"/>
          </a:xfrm>
          <a:prstGeom prst="circularArrow">
            <a:avLst>
              <a:gd name="adj1" fmla="val 16758"/>
              <a:gd name="adj2" fmla="val 915699"/>
              <a:gd name="adj3" fmla="val 1015492"/>
              <a:gd name="adj4" fmla="val 18765645"/>
              <a:gd name="adj5" fmla="val 12781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ular Arrow 17">
            <a:extLst>
              <a:ext uri="{FF2B5EF4-FFF2-40B4-BE49-F238E27FC236}">
                <a16:creationId xmlns:a16="http://schemas.microsoft.com/office/drawing/2014/main" id="{FF2B5385-572F-7844-930B-68105505F281}"/>
              </a:ext>
            </a:extLst>
          </p:cNvPr>
          <p:cNvSpPr/>
          <p:nvPr/>
        </p:nvSpPr>
        <p:spPr>
          <a:xfrm>
            <a:off x="4439159" y="2058808"/>
            <a:ext cx="2444168" cy="2405584"/>
          </a:xfrm>
          <a:prstGeom prst="circularArrow">
            <a:avLst>
              <a:gd name="adj1" fmla="val 15986"/>
              <a:gd name="adj2" fmla="val 915699"/>
              <a:gd name="adj3" fmla="val 6358042"/>
              <a:gd name="adj4" fmla="val 3834403"/>
              <a:gd name="adj5" fmla="val 12781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4561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 life example: early draft of RIFT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15313-B1E8-AA48-87B3-941CDD8A8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07" y="1150438"/>
            <a:ext cx="9205323" cy="553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18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Network oscillation due to</a:t>
            </a:r>
            <a:br>
              <a:rPr lang="en-US" sz="5400" dirty="0"/>
            </a:br>
            <a:r>
              <a:rPr lang="en-US" sz="5400" dirty="0"/>
              <a:t>Run-away feedback loop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5000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Failed attempts at congestion-sensitive routing</a:t>
            </a:r>
          </a:p>
        </p:txBody>
      </p:sp>
    </p:spTree>
    <p:extLst>
      <p:ext uri="{BB962C8B-B14F-4D97-AF65-F5344CB8AC3E}">
        <p14:creationId xmlns:p14="http://schemas.microsoft.com/office/powerpoint/2010/main" val="24288910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Take-aways for quantum control protocols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Make sure your protocols don’t have run-away scenarios</a:t>
            </a:r>
          </a:p>
          <a:p>
            <a:r>
              <a:rPr lang="en-US" dirty="0"/>
              <a:t>Beware of replication</a:t>
            </a:r>
          </a:p>
          <a:p>
            <a:r>
              <a:rPr lang="en-US" dirty="0"/>
              <a:t>Beware of amplifying feedback loops</a:t>
            </a:r>
          </a:p>
          <a:p>
            <a:r>
              <a:rPr lang="en-US" dirty="0"/>
              <a:t>Beware of oscillations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1798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Multi version</a:t>
            </a:r>
            <a:br>
              <a:rPr lang="en-US" sz="5400" dirty="0"/>
            </a:br>
            <a:r>
              <a:rPr lang="en-US" sz="5400" dirty="0"/>
              <a:t>Multi feature</a:t>
            </a:r>
            <a:br>
              <a:rPr lang="en-US" sz="5400" dirty="0"/>
            </a:br>
            <a:r>
              <a:rPr lang="en-US" sz="5400" dirty="0"/>
              <a:t>Multi vendor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1122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Interop between protocol versions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7DA1BA-B815-C44D-8A63-FFCD7C24B257}"/>
              </a:ext>
            </a:extLst>
          </p:cNvPr>
          <p:cNvSpPr txBox="1"/>
          <p:nvPr/>
        </p:nvSpPr>
        <p:spPr>
          <a:xfrm>
            <a:off x="5993548" y="1413518"/>
            <a:ext cx="5673843" cy="511286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254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82880" rIns="182880" bIns="182880" rtlCol="0">
            <a:no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Version X needs to interoperate with version Y.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For any X and Y, not just Y = X + 1.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Don’t assume contiguous “regions” of same version.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Different devices will run different version of your protocol.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Temporarily during upgrade. </a:t>
            </a:r>
            <a:r>
              <a:rPr lang="en-US" b="1" dirty="0">
                <a:latin typeface="Avenir Book" panose="02000503020000020003" pitchFamily="2" charset="0"/>
              </a:rPr>
              <a:t>You cannot upgrade your devices all at once; it takes a lot of time.</a:t>
            </a:r>
            <a:endParaRPr lang="en-US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Or semi-permanently due to operational considerations (e.g. different vendors support different versions of the protocol). </a:t>
            </a:r>
            <a:r>
              <a:rPr lang="en-US" b="1" dirty="0">
                <a:latin typeface="Avenir Book" panose="02000503020000020003" pitchFamily="2" charset="0"/>
              </a:rPr>
              <a:t>You want to be able to have multiple vendors in the same network.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679BCC-4FE3-F441-8981-C6A0332C3ED3}"/>
              </a:ext>
            </a:extLst>
          </p:cNvPr>
          <p:cNvSpPr txBox="1"/>
          <p:nvPr/>
        </p:nvSpPr>
        <p:spPr>
          <a:xfrm>
            <a:off x="877949" y="179698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Version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C62092-8029-014B-8B8C-C4E573F9D4D7}"/>
              </a:ext>
            </a:extLst>
          </p:cNvPr>
          <p:cNvSpPr txBox="1"/>
          <p:nvPr/>
        </p:nvSpPr>
        <p:spPr>
          <a:xfrm>
            <a:off x="2357987" y="179698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venir Book" panose="02000503020000020003" pitchFamily="2" charset="0"/>
              </a:rPr>
              <a:t>Version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F29E8-A4A4-CD46-9FB0-FF26CDE5B5BC}"/>
              </a:ext>
            </a:extLst>
          </p:cNvPr>
          <p:cNvSpPr txBox="1"/>
          <p:nvPr/>
        </p:nvSpPr>
        <p:spPr>
          <a:xfrm>
            <a:off x="3747171" y="2606946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Version 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79B58C-1AE4-2B44-AEB0-F0E0A1383E59}"/>
              </a:ext>
            </a:extLst>
          </p:cNvPr>
          <p:cNvCxnSpPr>
            <a:cxnSpLocks/>
          </p:cNvCxnSpPr>
          <p:nvPr/>
        </p:nvCxnSpPr>
        <p:spPr>
          <a:xfrm flipV="1">
            <a:off x="1527114" y="2683159"/>
            <a:ext cx="0" cy="165998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186C4B-9F14-B847-B926-E28E5CEA704B}"/>
              </a:ext>
            </a:extLst>
          </p:cNvPr>
          <p:cNvGrpSpPr/>
          <p:nvPr/>
        </p:nvGrpSpPr>
        <p:grpSpPr>
          <a:xfrm>
            <a:off x="1140437" y="2271469"/>
            <a:ext cx="3715846" cy="2470140"/>
            <a:chOff x="1140437" y="2271469"/>
            <a:chExt cx="3715846" cy="247014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630D9E2-66F9-0B4D-8962-6CD53BCDA226}"/>
                </a:ext>
              </a:extLst>
            </p:cNvPr>
            <p:cNvCxnSpPr/>
            <p:nvPr/>
          </p:nvCxnSpPr>
          <p:spPr>
            <a:xfrm>
              <a:off x="1563749" y="2683159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98981C8-4D7B-1346-9096-4194D17048DE}"/>
                </a:ext>
              </a:extLst>
            </p:cNvPr>
            <p:cNvCxnSpPr/>
            <p:nvPr/>
          </p:nvCxnSpPr>
          <p:spPr>
            <a:xfrm>
              <a:off x="1527114" y="4343147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2CB690-8DA1-8145-AD97-691BA96A21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3513153"/>
              <a:ext cx="1380391" cy="829994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217265C-3E4B-1F48-BBBC-7691DFA62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2676545"/>
              <a:ext cx="0" cy="1659988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47A6FB-762C-E045-B2AB-55A615908F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2579" y="2696387"/>
              <a:ext cx="1371599" cy="810152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18" descr="Mplain">
              <a:extLst>
                <a:ext uri="{FF2B5EF4-FFF2-40B4-BE49-F238E27FC236}">
                  <a16:creationId xmlns:a16="http://schemas.microsoft.com/office/drawing/2014/main" id="{F7F824EF-7DEB-0747-B40F-90517AB275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18" descr="Mplain">
              <a:extLst>
                <a:ext uri="{FF2B5EF4-FFF2-40B4-BE49-F238E27FC236}">
                  <a16:creationId xmlns:a16="http://schemas.microsoft.com/office/drawing/2014/main" id="{6CEAA726-4B87-5143-AC9F-576511E735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8" descr="Mplain">
              <a:extLst>
                <a:ext uri="{FF2B5EF4-FFF2-40B4-BE49-F238E27FC236}">
                  <a16:creationId xmlns:a16="http://schemas.microsoft.com/office/drawing/2014/main" id="{0EE9F40D-9A08-464A-BA14-4B05A97682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8" descr="Mplain">
              <a:extLst>
                <a:ext uri="{FF2B5EF4-FFF2-40B4-BE49-F238E27FC236}">
                  <a16:creationId xmlns:a16="http://schemas.microsoft.com/office/drawing/2014/main" id="{9813B30B-5829-CA44-8BF8-E7BB09C0A6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8" descr="Mplain">
              <a:extLst>
                <a:ext uri="{FF2B5EF4-FFF2-40B4-BE49-F238E27FC236}">
                  <a16:creationId xmlns:a16="http://schemas.microsoft.com/office/drawing/2014/main" id="{3AF88E21-F06E-CF41-942A-41C17151EC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074" y="309484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257D3F9-518D-4C49-953D-5EC0FE69559F}"/>
              </a:ext>
            </a:extLst>
          </p:cNvPr>
          <p:cNvSpPr txBox="1"/>
          <p:nvPr/>
        </p:nvSpPr>
        <p:spPr>
          <a:xfrm>
            <a:off x="869157" y="465783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Version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9575D7-E1DD-6E4B-8001-13965C5FA67F}"/>
              </a:ext>
            </a:extLst>
          </p:cNvPr>
          <p:cNvSpPr txBox="1"/>
          <p:nvPr/>
        </p:nvSpPr>
        <p:spPr>
          <a:xfrm>
            <a:off x="2349195" y="465783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venir Book" panose="02000503020000020003" pitchFamily="2" charset="0"/>
              </a:rPr>
              <a:t>Version 3</a:t>
            </a:r>
          </a:p>
        </p:txBody>
      </p:sp>
    </p:spTree>
    <p:extLst>
      <p:ext uri="{BB962C8B-B14F-4D97-AF65-F5344CB8AC3E}">
        <p14:creationId xmlns:p14="http://schemas.microsoft.com/office/powerpoint/2010/main" val="36796622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Lessons learned from major version bumps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053012"/>
          </a:xfrm>
        </p:spPr>
        <p:txBody>
          <a:bodyPr/>
          <a:lstStyle/>
          <a:p>
            <a:r>
              <a:rPr lang="en-US" dirty="0"/>
              <a:t>IPv4 vs IPv6</a:t>
            </a:r>
          </a:p>
          <a:p>
            <a:pPr lvl="1"/>
            <a:r>
              <a:rPr lang="en-US" sz="1800" dirty="0"/>
              <a:t>IPv6 is not backwards compatible with IPv4</a:t>
            </a:r>
          </a:p>
          <a:p>
            <a:pPr lvl="1"/>
            <a:r>
              <a:rPr lang="en-US" sz="1800" dirty="0"/>
              <a:t>Upgrading from IPv4 to IPv6 is a royal pain in the neck</a:t>
            </a:r>
          </a:p>
          <a:p>
            <a:pPr lvl="1"/>
            <a:r>
              <a:rPr lang="en-US" sz="1800" dirty="0"/>
              <a:t>It’s been 20 years and IPv6 is still not universally deployed</a:t>
            </a:r>
          </a:p>
          <a:p>
            <a:pPr lvl="1"/>
            <a:r>
              <a:rPr lang="en-US" sz="1800" dirty="0"/>
              <a:t>IPv4 will never go away</a:t>
            </a:r>
          </a:p>
          <a:p>
            <a:r>
              <a:rPr lang="en-US" dirty="0"/>
              <a:t>OSPFv3 vs OSPFv2</a:t>
            </a:r>
          </a:p>
          <a:p>
            <a:pPr lvl="1"/>
            <a:r>
              <a:rPr lang="en-US" sz="1800" dirty="0"/>
              <a:t>OSPFv3 is not backwards compatible with OSPFv2</a:t>
            </a:r>
          </a:p>
          <a:p>
            <a:pPr lvl="1"/>
            <a:r>
              <a:rPr lang="en-US" sz="1800" dirty="0"/>
              <a:t>You need to upgrade from OSPFv2 to OSPFv3 to get IPv6</a:t>
            </a:r>
          </a:p>
          <a:p>
            <a:pPr lvl="1"/>
            <a:r>
              <a:rPr lang="en-US" sz="1800" dirty="0"/>
              <a:t>Real networks run OSPFv2 </a:t>
            </a:r>
            <a:r>
              <a:rPr lang="en-US" sz="1800" i="1" dirty="0"/>
              <a:t>and</a:t>
            </a:r>
            <a:r>
              <a:rPr lang="en-US" sz="1800" dirty="0"/>
              <a:t> OSPFv3</a:t>
            </a:r>
          </a:p>
          <a:p>
            <a:pPr lvl="1"/>
            <a:r>
              <a:rPr lang="en-US" sz="1800" dirty="0"/>
              <a:t>ISIS did it right (ISIS with IPv6 can interoperate with ISIS without IPv6)</a:t>
            </a:r>
          </a:p>
          <a:p>
            <a:r>
              <a:rPr lang="en-US" dirty="0"/>
              <a:t>BGPv3 vs BGPv4 vs …BGPv5?</a:t>
            </a:r>
          </a:p>
          <a:p>
            <a:pPr lvl="1"/>
            <a:r>
              <a:rPr lang="en-US" sz="1800" dirty="0"/>
              <a:t>BGPv3 is not backwards compatible with BGPv4, it required every Internet core router to be upgraded</a:t>
            </a:r>
          </a:p>
          <a:p>
            <a:pPr lvl="1"/>
            <a:r>
              <a:rPr lang="en-US" sz="1800" dirty="0"/>
              <a:t>Upgrading every core router on the Internet is infeasible at this time</a:t>
            </a:r>
          </a:p>
          <a:p>
            <a:pPr lvl="1"/>
            <a:r>
              <a:rPr lang="en-US" sz="1800" dirty="0"/>
              <a:t>BGPv4 has </a:t>
            </a:r>
            <a:r>
              <a:rPr lang="en-US" sz="1800" i="1" dirty="0"/>
              <a:t>excellent</a:t>
            </a:r>
            <a:r>
              <a:rPr lang="en-US" sz="1800" b="1" i="1" dirty="0"/>
              <a:t> </a:t>
            </a:r>
            <a:r>
              <a:rPr lang="en-US" sz="1800" dirty="0"/>
              <a:t>extension mechanisms; it is unlikely that there will ever be a BGPv5</a:t>
            </a:r>
          </a:p>
          <a:p>
            <a:pPr lvl="1"/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2395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Interop between feature sets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B4F5E3-C212-D24E-8F24-AD95BD818D42}"/>
              </a:ext>
            </a:extLst>
          </p:cNvPr>
          <p:cNvSpPr txBox="1"/>
          <p:nvPr/>
        </p:nvSpPr>
        <p:spPr>
          <a:xfrm>
            <a:off x="5993548" y="1413518"/>
            <a:ext cx="5673843" cy="410805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254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82880" rIns="182880" bIns="182880" rtlCol="0">
            <a:no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Protocol implementation that has feature A must interoperate with protocol implementation that does not have feature A.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Different vendors and versions of code have different feature sets.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Don’t assume the feature set can be derived from the protocol version. </a:t>
            </a:r>
            <a:r>
              <a:rPr lang="en-US" b="1" dirty="0">
                <a:latin typeface="Avenir Book" panose="02000503020000020003" pitchFamily="2" charset="0"/>
              </a:rPr>
              <a:t>Allows protocol extensions to evolve and be deployed independently.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Don’t assume the feature set is the same. Feature set A+B must interoperate with B+C.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237CAA-3F8A-244B-B36A-AEE017011D5F}"/>
              </a:ext>
            </a:extLst>
          </p:cNvPr>
          <p:cNvCxnSpPr>
            <a:cxnSpLocks/>
          </p:cNvCxnSpPr>
          <p:nvPr/>
        </p:nvCxnSpPr>
        <p:spPr>
          <a:xfrm flipV="1">
            <a:off x="1527114" y="2683159"/>
            <a:ext cx="0" cy="165998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9B29EC4E-53CF-7841-8AF2-8834878C48F5}"/>
              </a:ext>
            </a:extLst>
          </p:cNvPr>
          <p:cNvGrpSpPr/>
          <p:nvPr/>
        </p:nvGrpSpPr>
        <p:grpSpPr>
          <a:xfrm>
            <a:off x="1140437" y="2271469"/>
            <a:ext cx="3715846" cy="2470140"/>
            <a:chOff x="1140437" y="2271469"/>
            <a:chExt cx="3715846" cy="247014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C8565A7-3D00-D449-BFA5-E55D57DD8829}"/>
                </a:ext>
              </a:extLst>
            </p:cNvPr>
            <p:cNvCxnSpPr/>
            <p:nvPr/>
          </p:nvCxnSpPr>
          <p:spPr>
            <a:xfrm>
              <a:off x="1563749" y="2683159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F09ECE0-B2CD-A249-BC2C-C2CC35F12031}"/>
                </a:ext>
              </a:extLst>
            </p:cNvPr>
            <p:cNvCxnSpPr/>
            <p:nvPr/>
          </p:nvCxnSpPr>
          <p:spPr>
            <a:xfrm>
              <a:off x="1527114" y="4343147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13D7316-5B6A-5440-AA40-A6213300F9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3513153"/>
              <a:ext cx="1380391" cy="829994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F4FF727-E55F-FD4E-B93E-D609ED38CE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2676545"/>
              <a:ext cx="0" cy="1659988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FEEA4C0-AF2D-FE4F-815D-35CA888B3E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2579" y="2696387"/>
              <a:ext cx="1371599" cy="810152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8" descr="Mplain">
              <a:extLst>
                <a:ext uri="{FF2B5EF4-FFF2-40B4-BE49-F238E27FC236}">
                  <a16:creationId xmlns:a16="http://schemas.microsoft.com/office/drawing/2014/main" id="{403559F3-52EA-D748-9C44-F4F0FE41DC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8" descr="Mplain">
              <a:extLst>
                <a:ext uri="{FF2B5EF4-FFF2-40B4-BE49-F238E27FC236}">
                  <a16:creationId xmlns:a16="http://schemas.microsoft.com/office/drawing/2014/main" id="{755A7AEF-796C-724D-A6F2-659D5AE0ED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8" descr="Mplain">
              <a:extLst>
                <a:ext uri="{FF2B5EF4-FFF2-40B4-BE49-F238E27FC236}">
                  <a16:creationId xmlns:a16="http://schemas.microsoft.com/office/drawing/2014/main" id="{47A8DB09-C0D6-1540-8049-0F194BAF04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8" descr="Mplain">
              <a:extLst>
                <a:ext uri="{FF2B5EF4-FFF2-40B4-BE49-F238E27FC236}">
                  <a16:creationId xmlns:a16="http://schemas.microsoft.com/office/drawing/2014/main" id="{ACA339F3-700E-E443-82BE-8D9117A241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8" descr="Mplain">
              <a:extLst>
                <a:ext uri="{FF2B5EF4-FFF2-40B4-BE49-F238E27FC236}">
                  <a16:creationId xmlns:a16="http://schemas.microsoft.com/office/drawing/2014/main" id="{3B3FF980-6A47-0A41-AB09-7917539B65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074" y="309484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5528D88D-44F8-DE4A-9D2A-08BE2C0A1261}"/>
              </a:ext>
            </a:extLst>
          </p:cNvPr>
          <p:cNvSpPr/>
          <p:nvPr/>
        </p:nvSpPr>
        <p:spPr>
          <a:xfrm>
            <a:off x="2860798" y="5685562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F08B6FD-9919-3443-967B-443AA598E047}"/>
              </a:ext>
            </a:extLst>
          </p:cNvPr>
          <p:cNvSpPr/>
          <p:nvPr/>
        </p:nvSpPr>
        <p:spPr>
          <a:xfrm>
            <a:off x="3212804" y="5685562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1B7683F-0C18-974C-84CC-0F23F731504C}"/>
              </a:ext>
            </a:extLst>
          </p:cNvPr>
          <p:cNvSpPr/>
          <p:nvPr/>
        </p:nvSpPr>
        <p:spPr>
          <a:xfrm>
            <a:off x="3564810" y="5685562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69122F-9AC3-6B49-8F6D-E3D8C9C929D3}"/>
              </a:ext>
            </a:extLst>
          </p:cNvPr>
          <p:cNvSpPr/>
          <p:nvPr/>
        </p:nvSpPr>
        <p:spPr>
          <a:xfrm>
            <a:off x="3916817" y="5685562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F9F778-7EDE-B54A-BD98-589AD1E6C1A4}"/>
              </a:ext>
            </a:extLst>
          </p:cNvPr>
          <p:cNvSpPr txBox="1"/>
          <p:nvPr/>
        </p:nvSpPr>
        <p:spPr>
          <a:xfrm>
            <a:off x="740386" y="5532200"/>
            <a:ext cx="230340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Protocol features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F1DFAEE-071D-714C-A5B0-8BDFEB2180C0}"/>
              </a:ext>
            </a:extLst>
          </p:cNvPr>
          <p:cNvSpPr/>
          <p:nvPr/>
        </p:nvSpPr>
        <p:spPr>
          <a:xfrm>
            <a:off x="1289044" y="1947360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C5A85A-EF8C-0A40-ABD9-702380E3C790}"/>
              </a:ext>
            </a:extLst>
          </p:cNvPr>
          <p:cNvSpPr/>
          <p:nvPr/>
        </p:nvSpPr>
        <p:spPr>
          <a:xfrm>
            <a:off x="1045931" y="4769280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6E08C0E-FFCE-B346-9F38-8A7FD55C0666}"/>
              </a:ext>
            </a:extLst>
          </p:cNvPr>
          <p:cNvSpPr/>
          <p:nvPr/>
        </p:nvSpPr>
        <p:spPr>
          <a:xfrm>
            <a:off x="2546404" y="4769281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0341E7B-9FC1-1646-A15E-8FF4170276E3}"/>
              </a:ext>
            </a:extLst>
          </p:cNvPr>
          <p:cNvSpPr/>
          <p:nvPr/>
        </p:nvSpPr>
        <p:spPr>
          <a:xfrm>
            <a:off x="1382936" y="4769280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D7F0F56-3F4D-3D46-880C-6301CBA85467}"/>
              </a:ext>
            </a:extLst>
          </p:cNvPr>
          <p:cNvSpPr/>
          <p:nvPr/>
        </p:nvSpPr>
        <p:spPr>
          <a:xfrm>
            <a:off x="2870849" y="4769281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539F934-E0CE-4B4A-8865-792A64062D66}"/>
              </a:ext>
            </a:extLst>
          </p:cNvPr>
          <p:cNvSpPr/>
          <p:nvPr/>
        </p:nvSpPr>
        <p:spPr>
          <a:xfrm>
            <a:off x="2746550" y="1942857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86BFB0-7037-464B-A320-A611305E13A4}"/>
              </a:ext>
            </a:extLst>
          </p:cNvPr>
          <p:cNvSpPr/>
          <p:nvPr/>
        </p:nvSpPr>
        <p:spPr>
          <a:xfrm>
            <a:off x="3195294" y="4769281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01178CB-3660-3B4A-8990-F5F1B357CEE4}"/>
              </a:ext>
            </a:extLst>
          </p:cNvPr>
          <p:cNvSpPr/>
          <p:nvPr/>
        </p:nvSpPr>
        <p:spPr>
          <a:xfrm>
            <a:off x="4136805" y="2770350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6B27C75-15C0-F04E-8BA2-580146C79DE3}"/>
              </a:ext>
            </a:extLst>
          </p:cNvPr>
          <p:cNvSpPr/>
          <p:nvPr/>
        </p:nvSpPr>
        <p:spPr>
          <a:xfrm>
            <a:off x="3079188" y="1942857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355B3C0-F58A-3C44-86BB-43259E7387CD}"/>
              </a:ext>
            </a:extLst>
          </p:cNvPr>
          <p:cNvSpPr/>
          <p:nvPr/>
        </p:nvSpPr>
        <p:spPr>
          <a:xfrm>
            <a:off x="4450473" y="2770350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55BBDA6-E93F-FA47-801C-4AE684B0DF72}"/>
              </a:ext>
            </a:extLst>
          </p:cNvPr>
          <p:cNvSpPr/>
          <p:nvPr/>
        </p:nvSpPr>
        <p:spPr>
          <a:xfrm>
            <a:off x="1621682" y="1947360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C022895-4307-0042-923A-F654A62DEE9E}"/>
              </a:ext>
            </a:extLst>
          </p:cNvPr>
          <p:cNvSpPr/>
          <p:nvPr/>
        </p:nvSpPr>
        <p:spPr>
          <a:xfrm>
            <a:off x="1719942" y="4769280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7019930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Capability announcement (“negotiation”)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F68DD6-F936-6843-822E-D648E3F672E5}"/>
              </a:ext>
            </a:extLst>
          </p:cNvPr>
          <p:cNvCxnSpPr>
            <a:cxnSpLocks/>
          </p:cNvCxnSpPr>
          <p:nvPr/>
        </p:nvCxnSpPr>
        <p:spPr>
          <a:xfrm>
            <a:off x="4412457" y="2296298"/>
            <a:ext cx="2665352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68D3B127-03E7-6B4F-B21E-8C54DF3EE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145" y="188460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E74DC540-4DC1-0B43-9D1D-214374C06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483" y="188460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DB1F0C-B575-5D46-87D9-92F4F254EF69}"/>
              </a:ext>
            </a:extLst>
          </p:cNvPr>
          <p:cNvCxnSpPr>
            <a:cxnSpLocks/>
          </p:cNvCxnSpPr>
          <p:nvPr/>
        </p:nvCxnSpPr>
        <p:spPr>
          <a:xfrm>
            <a:off x="4414105" y="2826767"/>
            <a:ext cx="0" cy="216726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E176B4-DB5D-764A-9DA3-684548F79D38}"/>
              </a:ext>
            </a:extLst>
          </p:cNvPr>
          <p:cNvCxnSpPr>
            <a:cxnSpLocks/>
          </p:cNvCxnSpPr>
          <p:nvPr/>
        </p:nvCxnSpPr>
        <p:spPr>
          <a:xfrm>
            <a:off x="7150162" y="2826767"/>
            <a:ext cx="0" cy="216726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286002A-D981-7149-82B3-42F39995B36B}"/>
              </a:ext>
            </a:extLst>
          </p:cNvPr>
          <p:cNvCxnSpPr>
            <a:cxnSpLocks/>
          </p:cNvCxnSpPr>
          <p:nvPr/>
        </p:nvCxnSpPr>
        <p:spPr>
          <a:xfrm flipH="1" flipV="1">
            <a:off x="4421251" y="3358664"/>
            <a:ext cx="2720118" cy="88994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solid"/>
            <a:round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7C6D515-F935-8045-A090-2075D3A9F4B6}"/>
              </a:ext>
            </a:extLst>
          </p:cNvPr>
          <p:cNvCxnSpPr>
            <a:cxnSpLocks/>
          </p:cNvCxnSpPr>
          <p:nvPr/>
        </p:nvCxnSpPr>
        <p:spPr>
          <a:xfrm flipV="1">
            <a:off x="4421249" y="3358664"/>
            <a:ext cx="2720118" cy="88994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solid"/>
            <a:round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9B71C61-9742-AC44-AF29-7840D1018F4A}"/>
              </a:ext>
            </a:extLst>
          </p:cNvPr>
          <p:cNvSpPr txBox="1"/>
          <p:nvPr/>
        </p:nvSpPr>
        <p:spPr>
          <a:xfrm>
            <a:off x="6959480" y="3025948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 support features B, C, 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80BAA8-6DAB-724C-A9F5-048062A0052B}"/>
              </a:ext>
            </a:extLst>
          </p:cNvPr>
          <p:cNvSpPr txBox="1"/>
          <p:nvPr/>
        </p:nvSpPr>
        <p:spPr>
          <a:xfrm>
            <a:off x="1050387" y="408155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We can use features B, C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sz="1400" dirty="0">
                <a:latin typeface="Avenir Book" panose="02000503020000020003" pitchFamily="2" charset="0"/>
              </a:rPr>
              <a:t>(these are the ones we have in common)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1CAE7E3-2FCB-D94A-8569-B6E28645AE18}"/>
              </a:ext>
            </a:extLst>
          </p:cNvPr>
          <p:cNvSpPr/>
          <p:nvPr/>
        </p:nvSpPr>
        <p:spPr>
          <a:xfrm>
            <a:off x="3945090" y="1535216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9CBDF00-C6BA-2649-BE90-E0C9C8C2D46A}"/>
              </a:ext>
            </a:extLst>
          </p:cNvPr>
          <p:cNvSpPr/>
          <p:nvPr/>
        </p:nvSpPr>
        <p:spPr>
          <a:xfrm>
            <a:off x="4297096" y="1535216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FB505A-C4AA-EB4A-80B0-37E916C05708}"/>
              </a:ext>
            </a:extLst>
          </p:cNvPr>
          <p:cNvSpPr/>
          <p:nvPr/>
        </p:nvSpPr>
        <p:spPr>
          <a:xfrm>
            <a:off x="4649102" y="1535216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3772153-492A-3A4E-AFB4-3126430C276A}"/>
              </a:ext>
            </a:extLst>
          </p:cNvPr>
          <p:cNvSpPr/>
          <p:nvPr/>
        </p:nvSpPr>
        <p:spPr>
          <a:xfrm>
            <a:off x="6647723" y="1531237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F99C5F9-E7FA-E748-9783-3F515275EC47}"/>
              </a:ext>
            </a:extLst>
          </p:cNvPr>
          <p:cNvSpPr/>
          <p:nvPr/>
        </p:nvSpPr>
        <p:spPr>
          <a:xfrm>
            <a:off x="6999729" y="1531237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40E02F-96F1-2448-8E00-177FFD44D3DB}"/>
              </a:ext>
            </a:extLst>
          </p:cNvPr>
          <p:cNvSpPr/>
          <p:nvPr/>
        </p:nvSpPr>
        <p:spPr>
          <a:xfrm>
            <a:off x="7351736" y="1531237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0A4D61-764F-9244-9CBB-618F65ABAA86}"/>
              </a:ext>
            </a:extLst>
          </p:cNvPr>
          <p:cNvSpPr txBox="1"/>
          <p:nvPr/>
        </p:nvSpPr>
        <p:spPr>
          <a:xfrm>
            <a:off x="1317661" y="3025948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 support features A, C, 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598F92-BF49-DB40-9E94-A2D81E8D5029}"/>
              </a:ext>
            </a:extLst>
          </p:cNvPr>
          <p:cNvSpPr txBox="1"/>
          <p:nvPr/>
        </p:nvSpPr>
        <p:spPr>
          <a:xfrm>
            <a:off x="7175504" y="408155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We can use features B, C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sz="1400" dirty="0">
                <a:latin typeface="Avenir Book" panose="02000503020000020003" pitchFamily="2" charset="0"/>
              </a:rPr>
              <a:t>(these are the ones we have in common)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5954725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(Things get a bit more complicated when more than 2 devices are involved, e.g. flooding)</a:t>
            </a:r>
          </a:p>
        </p:txBody>
      </p:sp>
    </p:spTree>
    <p:extLst>
      <p:ext uri="{BB962C8B-B14F-4D97-AF65-F5344CB8AC3E}">
        <p14:creationId xmlns:p14="http://schemas.microsoft.com/office/powerpoint/2010/main" val="3711608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BGPv4 capabilities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A707C2-8325-E24E-B5A0-AA4DE49F3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65" y="1193800"/>
            <a:ext cx="7465158" cy="54630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C357B7-27E2-B140-8D0D-E1DB42945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038" y="1193800"/>
            <a:ext cx="3120781" cy="28005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12C5BC-AD02-7947-9587-A9927EF1E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2038" y="4158695"/>
            <a:ext cx="3120781" cy="19112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FF90A236-DDBD-E243-8EC1-923A715AE29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080596" y="1887558"/>
            <a:ext cx="2110154" cy="972730"/>
          </a:xfrm>
          <a:prstGeom prst="bentConnector3">
            <a:avLst>
              <a:gd name="adj1" fmla="val 100000"/>
            </a:avLst>
          </a:prstGeom>
          <a:ln cap="rnd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353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F0F3A2-AE39-BA43-8A70-728156A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not quite yet learned our lessons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A39DE-EE2F-C94A-9B6C-153D2CA35B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5400" dirty="0"/>
              <a:t>A similar problem exists in the BGP specification and is observed in the Internet </a:t>
            </a:r>
            <a:r>
              <a:rPr lang="en-US" sz="5400" i="1" dirty="0"/>
              <a:t>to this day</a:t>
            </a:r>
            <a:r>
              <a:rPr lang="en-US" sz="5400" dirty="0"/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551262-D81F-C348-AD3F-419FEC33F8EA}"/>
              </a:ext>
            </a:extLst>
          </p:cNvPr>
          <p:cNvSpPr/>
          <p:nvPr/>
        </p:nvSpPr>
        <p:spPr>
          <a:xfrm>
            <a:off x="741528" y="6247322"/>
            <a:ext cx="107089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See BGP  persistent route oscillations (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RFC3345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862324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 Length Value (TLV) Encoding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7337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handle unrecognized TLVs?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should you do when you receive a TLV with an unknown type?</a:t>
            </a:r>
          </a:p>
          <a:p>
            <a:r>
              <a:rPr lang="en-US" dirty="0"/>
              <a:t>Happens when another device is running a newer version of the protocol.</a:t>
            </a:r>
          </a:p>
          <a:p>
            <a:r>
              <a:rPr lang="en-US" dirty="0"/>
              <a:t>Options:</a:t>
            </a:r>
          </a:p>
          <a:p>
            <a:pPr lvl="1"/>
            <a:r>
              <a:rPr lang="en-US" dirty="0"/>
              <a:t>Ignore and propagate the TLV</a:t>
            </a:r>
          </a:p>
          <a:p>
            <a:pPr lvl="1"/>
            <a:r>
              <a:rPr lang="en-US" dirty="0"/>
              <a:t>Ignore and remove the TLV</a:t>
            </a:r>
          </a:p>
          <a:p>
            <a:pPr lvl="1"/>
            <a:r>
              <a:rPr lang="en-US" dirty="0"/>
              <a:t>Declare an error</a:t>
            </a:r>
          </a:p>
          <a:p>
            <a:pPr lvl="1"/>
            <a:r>
              <a:rPr lang="en-US" dirty="0"/>
              <a:t>Note: ignoring is possible because the length L is known and the value can be skipped</a:t>
            </a:r>
          </a:p>
          <a:p>
            <a:r>
              <a:rPr lang="en-US" dirty="0"/>
              <a:t>The originator of the TLV (who by definition understands it) sets some extra bits in the TLV to instruct the receiver what to do.</a:t>
            </a:r>
          </a:p>
        </p:txBody>
      </p:sp>
    </p:spTree>
    <p:extLst>
      <p:ext uri="{BB962C8B-B14F-4D97-AF65-F5344CB8AC3E}">
        <p14:creationId xmlns:p14="http://schemas.microsoft.com/office/powerpoint/2010/main" val="16812710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Label Distribution Protocol (LDP)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7612D3-9415-6846-92F8-22C0F643F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13" y="1290242"/>
            <a:ext cx="6668770" cy="52145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081C89-D526-CD45-89F0-FB0DE9CCF800}"/>
              </a:ext>
            </a:extLst>
          </p:cNvPr>
          <p:cNvSpPr txBox="1"/>
          <p:nvPr/>
        </p:nvSpPr>
        <p:spPr>
          <a:xfrm>
            <a:off x="7898549" y="1290243"/>
            <a:ext cx="3844270" cy="328175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254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82880" rIns="182880" bIns="182880" rtlCol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TLV encoding is also used in: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BGP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OSPF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ISIS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RSVP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Many more…</a:t>
            </a:r>
          </a:p>
        </p:txBody>
      </p:sp>
    </p:spTree>
    <p:extLst>
      <p:ext uri="{BB962C8B-B14F-4D97-AF65-F5344CB8AC3E}">
        <p14:creationId xmlns:p14="http://schemas.microsoft.com/office/powerpoint/2010/main" val="38893463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Control protocol security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0838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Authentication </a:t>
            </a:r>
            <a:r>
              <a:rPr lang="en-US"/>
              <a:t>vs encryption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9506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Neighbor authentication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491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Origin authentication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9845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Path authentication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157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Planned upgrades</a:t>
            </a:r>
            <a:br>
              <a:rPr lang="en-US" sz="5400" dirty="0"/>
            </a:br>
            <a:r>
              <a:rPr lang="en-US" sz="5400" dirty="0"/>
              <a:t>Unplanned crashes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4551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Chassis devices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C5E1F2-78CE-9D45-A1F8-35945478C7E4}"/>
              </a:ext>
            </a:extLst>
          </p:cNvPr>
          <p:cNvCxnSpPr>
            <a:cxnSpLocks/>
          </p:cNvCxnSpPr>
          <p:nvPr/>
        </p:nvCxnSpPr>
        <p:spPr>
          <a:xfrm flipH="1">
            <a:off x="6312877" y="1594339"/>
            <a:ext cx="760996" cy="0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F8D0BA3-3317-B445-B4DF-AE3765843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13850" y="1400909"/>
            <a:ext cx="4699027" cy="446110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FDB8ABF-E70C-6D4D-A501-8C6E13DD8D65}"/>
              </a:ext>
            </a:extLst>
          </p:cNvPr>
          <p:cNvCxnSpPr>
            <a:cxnSpLocks/>
          </p:cNvCxnSpPr>
          <p:nvPr/>
        </p:nvCxnSpPr>
        <p:spPr>
          <a:xfrm flipH="1">
            <a:off x="6312877" y="1755531"/>
            <a:ext cx="760996" cy="0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09979C5-BF95-4848-84C8-35348D8AE9CE}"/>
              </a:ext>
            </a:extLst>
          </p:cNvPr>
          <p:cNvSpPr txBox="1"/>
          <p:nvPr/>
        </p:nvSpPr>
        <p:spPr>
          <a:xfrm>
            <a:off x="219808" y="5954725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Everything (routing engine, switch fabric, power supplies, fans, …) redundant and in-service replaceable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B294D5-F4B2-1F44-A623-0B6700AA6F56}"/>
              </a:ext>
            </a:extLst>
          </p:cNvPr>
          <p:cNvSpPr txBox="1"/>
          <p:nvPr/>
        </p:nvSpPr>
        <p:spPr>
          <a:xfrm>
            <a:off x="7189089" y="140090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Redundant control planes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dirty="0">
                <a:latin typeface="Avenir Book" panose="02000503020000020003" pitchFamily="2" charset="0"/>
              </a:rPr>
              <a:t>(routing engines)</a:t>
            </a:r>
          </a:p>
        </p:txBody>
      </p:sp>
    </p:spTree>
    <p:extLst>
      <p:ext uri="{BB962C8B-B14F-4D97-AF65-F5344CB8AC3E}">
        <p14:creationId xmlns:p14="http://schemas.microsoft.com/office/powerpoint/2010/main" val="1829949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F0F3A2-AE39-BA43-8A70-728156A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protocols correctly is hard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A39DE-EE2F-C94A-9B6C-153D2CA35B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1800" dirty="0"/>
          </a:p>
          <a:p>
            <a:pPr marL="0" indent="0" algn="ctr">
              <a:buNone/>
            </a:pPr>
            <a:r>
              <a:rPr lang="en-US" sz="5400" dirty="0"/>
              <a:t>A bug in a widely used BGP implementation allowed an attacker to advertise a BGP route that caused many BGP routers </a:t>
            </a:r>
            <a:r>
              <a:rPr lang="en-US" sz="5400" i="1" dirty="0"/>
              <a:t>on the other side of the world </a:t>
            </a:r>
            <a:r>
              <a:rPr lang="en-US" sz="5400" dirty="0"/>
              <a:t>to crash.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551262-D81F-C348-AD3F-419FEC33F8EA}"/>
              </a:ext>
            </a:extLst>
          </p:cNvPr>
          <p:cNvSpPr/>
          <p:nvPr/>
        </p:nvSpPr>
        <p:spPr>
          <a:xfrm>
            <a:off x="721474" y="5909359"/>
            <a:ext cx="10708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Sending a specially constructed 4-octet AS-path caused certain routers to crash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CVE-2014-3818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https://securitytracker.com/id/1031009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4293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In-Service Software Upgrade (ISSU)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AF39703-0F75-3C48-8C8C-57619A081AC6}"/>
              </a:ext>
            </a:extLst>
          </p:cNvPr>
          <p:cNvGrpSpPr/>
          <p:nvPr/>
        </p:nvGrpSpPr>
        <p:grpSpPr>
          <a:xfrm>
            <a:off x="285617" y="2020465"/>
            <a:ext cx="2158645" cy="2827028"/>
            <a:chOff x="285617" y="1868065"/>
            <a:chExt cx="2158645" cy="28270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573DB06-8446-B145-8982-567EE7332160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991B0F6-E9B9-E44E-A395-32245E677C6C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0495C15-B607-D848-BA23-634021FDF4E0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FAB271-A543-344B-AB7B-43181944E92A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55D4479-94CF-944B-AD27-100DDA11C25D}"/>
              </a:ext>
            </a:extLst>
          </p:cNvPr>
          <p:cNvGrpSpPr/>
          <p:nvPr/>
        </p:nvGrpSpPr>
        <p:grpSpPr>
          <a:xfrm>
            <a:off x="3338057" y="2020465"/>
            <a:ext cx="2158645" cy="2827028"/>
            <a:chOff x="285617" y="1868065"/>
            <a:chExt cx="2158645" cy="282702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4E7E228-E6FC-544F-8BBC-CF2B1994A286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A165541-120E-E24C-ADD0-E79340BF57BA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19224A9-B625-1240-B981-8A855A46E81C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D4293C-EE23-F741-BC29-ADDEBFD8FFF2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4D3CF14-83E3-6544-A7B1-399BA22A3EEA}"/>
              </a:ext>
            </a:extLst>
          </p:cNvPr>
          <p:cNvGrpSpPr/>
          <p:nvPr/>
        </p:nvGrpSpPr>
        <p:grpSpPr>
          <a:xfrm>
            <a:off x="6390497" y="2020465"/>
            <a:ext cx="2158645" cy="2827028"/>
            <a:chOff x="285617" y="1868065"/>
            <a:chExt cx="2158645" cy="2827028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E1EDA36-5682-8649-9B43-2ABEDA9473E4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9AD2403-C8DE-3D4A-A722-2D6B7175E06B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8F845D6-0E5A-F441-8A06-428A8536B835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6A26142-C932-F34A-A8B0-7B997823B669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324AC25-570C-3843-8C7C-28251F0D54BF}"/>
              </a:ext>
            </a:extLst>
          </p:cNvPr>
          <p:cNvGrpSpPr/>
          <p:nvPr/>
        </p:nvGrpSpPr>
        <p:grpSpPr>
          <a:xfrm>
            <a:off x="9442938" y="2020465"/>
            <a:ext cx="2158645" cy="2827028"/>
            <a:chOff x="285617" y="1868065"/>
            <a:chExt cx="2158645" cy="2827028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745CEE7-6E06-F14F-8BF7-1F1D31049D7B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4472D9A-31AC-064A-AA25-7470406FA8B0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122C921-4FFA-7640-9FF3-32908EBF49D5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8563EC8-E4DF-1A40-9F51-826E6D8F1B2B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610FAC41-CF34-C745-8966-C9CF53F75309}"/>
              </a:ext>
            </a:extLst>
          </p:cNvPr>
          <p:cNvSpPr/>
          <p:nvPr/>
        </p:nvSpPr>
        <p:spPr>
          <a:xfrm>
            <a:off x="2658163" y="3156438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776764A3-B8CC-C347-BD9F-D520D1EF0F80}"/>
              </a:ext>
            </a:extLst>
          </p:cNvPr>
          <p:cNvSpPr/>
          <p:nvPr/>
        </p:nvSpPr>
        <p:spPr>
          <a:xfrm>
            <a:off x="5710603" y="3139200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C2FAFFBE-3281-6243-95F2-5550445EBBC1}"/>
              </a:ext>
            </a:extLst>
          </p:cNvPr>
          <p:cNvSpPr/>
          <p:nvPr/>
        </p:nvSpPr>
        <p:spPr>
          <a:xfrm>
            <a:off x="8763043" y="3156437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3B1D337-0027-1146-8E70-02A1071765BA}"/>
              </a:ext>
            </a:extLst>
          </p:cNvPr>
          <p:cNvSpPr/>
          <p:nvPr/>
        </p:nvSpPr>
        <p:spPr>
          <a:xfrm>
            <a:off x="4536764" y="2991930"/>
            <a:ext cx="382464" cy="3824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B35DE31-10D0-5642-BBF8-CDCD572B9BF9}"/>
              </a:ext>
            </a:extLst>
          </p:cNvPr>
          <p:cNvSpPr/>
          <p:nvPr/>
        </p:nvSpPr>
        <p:spPr>
          <a:xfrm>
            <a:off x="10650349" y="2283913"/>
            <a:ext cx="382464" cy="3824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E3A4B2B-F1C3-4843-96DD-715DA0653918}"/>
              </a:ext>
            </a:extLst>
          </p:cNvPr>
          <p:cNvSpPr txBox="1"/>
          <p:nvPr/>
        </p:nvSpPr>
        <p:spPr>
          <a:xfrm>
            <a:off x="2131690" y="5289098"/>
            <a:ext cx="1518938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Upgrade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standby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35FA83-3320-4A4A-8E33-86195A31905F}"/>
              </a:ext>
            </a:extLst>
          </p:cNvPr>
          <p:cNvSpPr txBox="1"/>
          <p:nvPr/>
        </p:nvSpPr>
        <p:spPr>
          <a:xfrm>
            <a:off x="4211513" y="5289098"/>
            <a:ext cx="3464172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Switch-over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0BB15EF-CE95-5447-BD44-19BB35D40EEA}"/>
              </a:ext>
            </a:extLst>
          </p:cNvPr>
          <p:cNvSpPr txBox="1"/>
          <p:nvPr/>
        </p:nvSpPr>
        <p:spPr>
          <a:xfrm>
            <a:off x="8236570" y="5289098"/>
            <a:ext cx="1518938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Upgrade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new standby</a:t>
            </a:r>
          </a:p>
        </p:txBody>
      </p:sp>
    </p:spTree>
    <p:extLst>
      <p:ext uri="{BB962C8B-B14F-4D97-AF65-F5344CB8AC3E}">
        <p14:creationId xmlns:p14="http://schemas.microsoft.com/office/powerpoint/2010/main" val="6767829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334993BA-6D94-544E-A527-334D6A8A0F14}"/>
              </a:ext>
            </a:extLst>
          </p:cNvPr>
          <p:cNvGrpSpPr/>
          <p:nvPr/>
        </p:nvGrpSpPr>
        <p:grpSpPr>
          <a:xfrm>
            <a:off x="556896" y="3353651"/>
            <a:ext cx="10320468" cy="1241482"/>
            <a:chOff x="556898" y="1285005"/>
            <a:chExt cx="10320468" cy="124148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9A520A4-A123-1D43-B972-8274CCD3B6CF}"/>
                </a:ext>
              </a:extLst>
            </p:cNvPr>
            <p:cNvGrpSpPr/>
            <p:nvPr/>
          </p:nvGrpSpPr>
          <p:grpSpPr>
            <a:xfrm>
              <a:off x="4123459" y="1285005"/>
              <a:ext cx="3187345" cy="1241482"/>
              <a:chOff x="285617" y="2020465"/>
              <a:chExt cx="2158645" cy="2109162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C5C0B08-E5F8-CF46-AE51-5C8598422998}"/>
                  </a:ext>
                </a:extLst>
              </p:cNvPr>
              <p:cNvSpPr/>
              <p:nvPr/>
            </p:nvSpPr>
            <p:spPr>
              <a:xfrm>
                <a:off x="285617" y="345619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Forwarding engine </a:t>
                </a:r>
                <a:r>
                  <a:rPr lang="en-US" sz="1200" b="1" dirty="0">
                    <a:solidFill>
                      <a:srgbClr val="FF0000"/>
                    </a:solidFill>
                    <a:latin typeface="Avenir Book" panose="02000503020000020003" pitchFamily="2" charset="0"/>
                  </a:rPr>
                  <a:t>STALE TABLES</a:t>
                </a:r>
                <a:endParaRPr lang="en-US" sz="1050" b="1" dirty="0">
                  <a:solidFill>
                    <a:srgbClr val="FF0000"/>
                  </a:solidFill>
                  <a:latin typeface="Avenir Book" panose="02000503020000020003" pitchFamily="2" charset="0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165D4745-DC66-5449-99CC-044AAD5373A6}"/>
                  </a:ext>
                </a:extLst>
              </p:cNvPr>
              <p:cNvSpPr/>
              <p:nvPr/>
            </p:nvSpPr>
            <p:spPr>
              <a:xfrm>
                <a:off x="285617" y="2020465"/>
                <a:ext cx="2158645" cy="6734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Active routing engine: version 1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0EDA2A7-31B8-7F48-9626-9705B839324C}"/>
                  </a:ext>
                </a:extLst>
              </p:cNvPr>
              <p:cNvSpPr/>
              <p:nvPr/>
            </p:nvSpPr>
            <p:spPr>
              <a:xfrm>
                <a:off x="285617" y="2738330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Standby routing engine: version 2</a:t>
                </a:r>
              </a:p>
            </p:txBody>
          </p:sp>
        </p:grpSp>
        <p:pic>
          <p:nvPicPr>
            <p:cNvPr id="65" name="Picture 18" descr="Mplain">
              <a:extLst>
                <a:ext uri="{FF2B5EF4-FFF2-40B4-BE49-F238E27FC236}">
                  <a16:creationId xmlns:a16="http://schemas.microsoft.com/office/drawing/2014/main" id="{C3354359-7EB3-D742-840F-0772DA88A9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8" y="1493322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" name="Picture 18" descr="Mplain">
              <a:extLst>
                <a:ext uri="{FF2B5EF4-FFF2-40B4-BE49-F238E27FC236}">
                  <a16:creationId xmlns:a16="http://schemas.microsoft.com/office/drawing/2014/main" id="{7A2F4078-34D5-9E4D-A5E0-E211261654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157" y="1495858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B254932A-9856-5044-86CB-9345F209ACF7}"/>
                </a:ext>
              </a:extLst>
            </p:cNvPr>
            <p:cNvCxnSpPr>
              <a:cxnSpLocks/>
            </p:cNvCxnSpPr>
            <p:nvPr/>
          </p:nvCxnSpPr>
          <p:spPr>
            <a:xfrm>
              <a:off x="1421107" y="2198078"/>
              <a:ext cx="8592050" cy="0"/>
            </a:xfrm>
            <a:prstGeom prst="straightConnector1">
              <a:avLst/>
            </a:prstGeom>
            <a:ln w="34925" cap="rnd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669FC025-F4AC-764D-A244-F03BB82EF73A}"/>
                </a:ext>
              </a:extLst>
            </p:cNvPr>
            <p:cNvCxnSpPr>
              <a:cxnSpLocks/>
              <a:stCxn id="65" idx="3"/>
              <a:endCxn id="76" idx="1"/>
            </p:cNvCxnSpPr>
            <p:nvPr/>
          </p:nvCxnSpPr>
          <p:spPr>
            <a:xfrm>
              <a:off x="1421107" y="1905012"/>
              <a:ext cx="2702352" cy="734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Elbow Connector 68">
              <a:extLst>
                <a:ext uri="{FF2B5EF4-FFF2-40B4-BE49-F238E27FC236}">
                  <a16:creationId xmlns:a16="http://schemas.microsoft.com/office/drawing/2014/main" id="{1A1C634F-C56E-B040-9346-5C0AEC913304}"/>
                </a:ext>
              </a:extLst>
            </p:cNvPr>
            <p:cNvCxnSpPr>
              <a:cxnSpLocks/>
              <a:stCxn id="66" idx="1"/>
              <a:endCxn id="76" idx="3"/>
            </p:cNvCxnSpPr>
            <p:nvPr/>
          </p:nvCxnSpPr>
          <p:spPr>
            <a:xfrm rot="10800000">
              <a:off x="7310805" y="1905746"/>
              <a:ext cx="2702353" cy="1802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288C455-12E5-5F43-BF60-BE8D1F82A98D}"/>
                </a:ext>
              </a:extLst>
            </p:cNvPr>
            <p:cNvSpPr/>
            <p:nvPr/>
          </p:nvSpPr>
          <p:spPr>
            <a:xfrm>
              <a:off x="1881554" y="157635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RESYNCHRONIZE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F39DB80-03B8-9A46-BAC4-96B67812D4AE}"/>
                </a:ext>
              </a:extLst>
            </p:cNvPr>
            <p:cNvSpPr/>
            <p:nvPr/>
          </p:nvSpPr>
          <p:spPr>
            <a:xfrm>
              <a:off x="7310803" y="1571530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  <a:b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</a:br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RESYNCHRONIZE</a:t>
              </a:r>
              <a:endParaRPr lang="en-US" sz="1050" b="1" dirty="0">
                <a:solidFill>
                  <a:srgbClr val="FF0000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B1743E9-3E69-8741-AFBB-CC35C6ACA0B5}"/>
                </a:ext>
              </a:extLst>
            </p:cNvPr>
            <p:cNvSpPr/>
            <p:nvPr/>
          </p:nvSpPr>
          <p:spPr>
            <a:xfrm>
              <a:off x="1881554" y="2203930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1ED6167-D56E-4246-8B14-D8DA84C23B0E}"/>
                </a:ext>
              </a:extLst>
            </p:cNvPr>
            <p:cNvSpPr/>
            <p:nvPr/>
          </p:nvSpPr>
          <p:spPr>
            <a:xfrm>
              <a:off x="7310803" y="220650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243699"/>
            <a:ext cx="11333746" cy="739155"/>
          </a:xfrm>
        </p:spPr>
        <p:txBody>
          <a:bodyPr>
            <a:normAutofit fontScale="90000"/>
          </a:bodyPr>
          <a:lstStyle/>
          <a:p>
            <a:r>
              <a:rPr lang="en-US" dirty="0"/>
              <a:t>Non-Stop Forwarding (NSF)</a:t>
            </a:r>
            <a:br>
              <a:rPr lang="en-US" dirty="0"/>
            </a:b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Also known as Graceful Restart (GR)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2B441C8-748D-A846-A00D-5CE5CB8F4966}"/>
              </a:ext>
            </a:extLst>
          </p:cNvPr>
          <p:cNvSpPr/>
          <p:nvPr/>
        </p:nvSpPr>
        <p:spPr>
          <a:xfrm rot="5400000">
            <a:off x="5484132" y="2722154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2F8136-FA63-9143-B4EE-B1F22F056C84}"/>
              </a:ext>
            </a:extLst>
          </p:cNvPr>
          <p:cNvGrpSpPr/>
          <p:nvPr/>
        </p:nvGrpSpPr>
        <p:grpSpPr>
          <a:xfrm>
            <a:off x="556898" y="1381717"/>
            <a:ext cx="10320468" cy="1241482"/>
            <a:chOff x="556898" y="1285005"/>
            <a:chExt cx="10320468" cy="1241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A48B5DF-754A-A64F-9DD1-AF369DBF462B}"/>
                </a:ext>
              </a:extLst>
            </p:cNvPr>
            <p:cNvGrpSpPr/>
            <p:nvPr/>
          </p:nvGrpSpPr>
          <p:grpSpPr>
            <a:xfrm>
              <a:off x="4123459" y="1285005"/>
              <a:ext cx="3187345" cy="1241482"/>
              <a:chOff x="285617" y="2020465"/>
              <a:chExt cx="2158645" cy="2109162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EECDFF0-AAE0-EB45-98D0-922AE2386A23}"/>
                  </a:ext>
                </a:extLst>
              </p:cNvPr>
              <p:cNvSpPr/>
              <p:nvPr/>
            </p:nvSpPr>
            <p:spPr>
              <a:xfrm>
                <a:off x="285617" y="345619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Forwarding engine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014063-5CC5-3A4E-9F7F-93E997D1D3A5}"/>
                  </a:ext>
                </a:extLst>
              </p:cNvPr>
              <p:cNvSpPr/>
              <p:nvPr/>
            </p:nvSpPr>
            <p:spPr>
              <a:xfrm>
                <a:off x="285617" y="202046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Active routing engine: version 1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3F19763-4ABF-AC41-9757-2C2BA2930B5E}"/>
                  </a:ext>
                </a:extLst>
              </p:cNvPr>
              <p:cNvSpPr/>
              <p:nvPr/>
            </p:nvSpPr>
            <p:spPr>
              <a:xfrm>
                <a:off x="285617" y="2738330"/>
                <a:ext cx="2158645" cy="6734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Standby routing engine: version 2</a:t>
                </a:r>
              </a:p>
            </p:txBody>
          </p:sp>
        </p:grpSp>
        <p:pic>
          <p:nvPicPr>
            <p:cNvPr id="7" name="Picture 18" descr="Mplain">
              <a:extLst>
                <a:ext uri="{FF2B5EF4-FFF2-40B4-BE49-F238E27FC236}">
                  <a16:creationId xmlns:a16="http://schemas.microsoft.com/office/drawing/2014/main" id="{C141F85B-FC44-D745-9FFF-005ADED488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8" y="1494056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8" descr="Mplain">
              <a:extLst>
                <a:ext uri="{FF2B5EF4-FFF2-40B4-BE49-F238E27FC236}">
                  <a16:creationId xmlns:a16="http://schemas.microsoft.com/office/drawing/2014/main" id="{3169F134-4B6F-AF4E-8429-90223C77CE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157" y="1498060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8B2E131-A638-184C-98ED-ECD93C9E3975}"/>
                </a:ext>
              </a:extLst>
            </p:cNvPr>
            <p:cNvCxnSpPr>
              <a:cxnSpLocks/>
            </p:cNvCxnSpPr>
            <p:nvPr/>
          </p:nvCxnSpPr>
          <p:spPr>
            <a:xfrm>
              <a:off x="1421107" y="2198078"/>
              <a:ext cx="8592050" cy="0"/>
            </a:xfrm>
            <a:prstGeom prst="straightConnector1">
              <a:avLst/>
            </a:prstGeom>
            <a:ln w="34925" cap="rnd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6CD76098-D0A2-AC42-B39C-756CC95A37D1}"/>
                </a:ext>
              </a:extLst>
            </p:cNvPr>
            <p:cNvCxnSpPr>
              <a:cxnSpLocks/>
              <a:stCxn id="7" idx="3"/>
              <a:endCxn id="4" idx="1"/>
            </p:cNvCxnSpPr>
            <p:nvPr/>
          </p:nvCxnSpPr>
          <p:spPr>
            <a:xfrm flipV="1">
              <a:off x="1421107" y="1483201"/>
              <a:ext cx="2702352" cy="422545"/>
            </a:xfrm>
            <a:prstGeom prst="bentConnector3">
              <a:avLst>
                <a:gd name="adj1" fmla="val 1779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5E4D18A3-06DF-CF47-92C0-36D11D226A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10804" y="1447125"/>
              <a:ext cx="2702352" cy="422545"/>
            </a:xfrm>
            <a:prstGeom prst="bentConnector3">
              <a:avLst>
                <a:gd name="adj1" fmla="val 1779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0E390F-998D-B045-B781-BFD1D0254284}"/>
                </a:ext>
              </a:extLst>
            </p:cNvPr>
            <p:cNvSpPr/>
            <p:nvPr/>
          </p:nvSpPr>
          <p:spPr>
            <a:xfrm>
              <a:off x="1881554" y="2219415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4F2ED74-1D4B-5243-8BD3-C3FF123E8DC9}"/>
                </a:ext>
              </a:extLst>
            </p:cNvPr>
            <p:cNvSpPr/>
            <p:nvPr/>
          </p:nvSpPr>
          <p:spPr>
            <a:xfrm>
              <a:off x="7310803" y="2221994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4B98B06-D645-8E4A-9984-05B1382FA298}"/>
              </a:ext>
            </a:extLst>
          </p:cNvPr>
          <p:cNvGrpSpPr/>
          <p:nvPr/>
        </p:nvGrpSpPr>
        <p:grpSpPr>
          <a:xfrm>
            <a:off x="556896" y="5320428"/>
            <a:ext cx="10320468" cy="1241482"/>
            <a:chOff x="556898" y="1285005"/>
            <a:chExt cx="10320468" cy="1241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6B1B57C-24FD-9E42-A33F-6897071D8C62}"/>
                </a:ext>
              </a:extLst>
            </p:cNvPr>
            <p:cNvGrpSpPr/>
            <p:nvPr/>
          </p:nvGrpSpPr>
          <p:grpSpPr>
            <a:xfrm>
              <a:off x="4123459" y="1285005"/>
              <a:ext cx="3187345" cy="1241482"/>
              <a:chOff x="285617" y="2020465"/>
              <a:chExt cx="2158645" cy="2109162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2F50A68-B6B4-D94B-B054-41C01867A380}"/>
                  </a:ext>
                </a:extLst>
              </p:cNvPr>
              <p:cNvSpPr/>
              <p:nvPr/>
            </p:nvSpPr>
            <p:spPr>
              <a:xfrm>
                <a:off x="285617" y="345619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Forwarding engine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31EB453-7C55-5A4D-93E4-616F9B500B7F}"/>
                  </a:ext>
                </a:extLst>
              </p:cNvPr>
              <p:cNvSpPr/>
              <p:nvPr/>
            </p:nvSpPr>
            <p:spPr>
              <a:xfrm>
                <a:off x="285617" y="2020465"/>
                <a:ext cx="2158645" cy="6734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Active routing engine: version 1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AF5F4C7-24F3-1C45-BD47-391A2BD99576}"/>
                  </a:ext>
                </a:extLst>
              </p:cNvPr>
              <p:cNvSpPr/>
              <p:nvPr/>
            </p:nvSpPr>
            <p:spPr>
              <a:xfrm>
                <a:off x="285617" y="2738330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Standby routing engine: version 2</a:t>
                </a:r>
              </a:p>
            </p:txBody>
          </p:sp>
        </p:grpSp>
        <p:pic>
          <p:nvPicPr>
            <p:cNvPr id="44" name="Picture 18" descr="Mplain">
              <a:extLst>
                <a:ext uri="{FF2B5EF4-FFF2-40B4-BE49-F238E27FC236}">
                  <a16:creationId xmlns:a16="http://schemas.microsoft.com/office/drawing/2014/main" id="{537303DD-9264-C14F-8EB2-2F3D0BACF8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8" y="1493322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18" descr="Mplain">
              <a:extLst>
                <a:ext uri="{FF2B5EF4-FFF2-40B4-BE49-F238E27FC236}">
                  <a16:creationId xmlns:a16="http://schemas.microsoft.com/office/drawing/2014/main" id="{850B7D87-B876-DA44-B9D5-7339381ABB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157" y="1495858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5404214-726C-3941-BADF-5032857097AB}"/>
                </a:ext>
              </a:extLst>
            </p:cNvPr>
            <p:cNvCxnSpPr>
              <a:cxnSpLocks/>
            </p:cNvCxnSpPr>
            <p:nvPr/>
          </p:nvCxnSpPr>
          <p:spPr>
            <a:xfrm>
              <a:off x="1421107" y="2198078"/>
              <a:ext cx="8592050" cy="0"/>
            </a:xfrm>
            <a:prstGeom prst="straightConnector1">
              <a:avLst/>
            </a:prstGeom>
            <a:ln w="34925" cap="rnd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AE1E8E46-7CFC-9341-9C88-3D05CDE03C5E}"/>
                </a:ext>
              </a:extLst>
            </p:cNvPr>
            <p:cNvCxnSpPr>
              <a:cxnSpLocks/>
              <a:stCxn id="44" idx="3"/>
              <a:endCxn id="55" idx="1"/>
            </p:cNvCxnSpPr>
            <p:nvPr/>
          </p:nvCxnSpPr>
          <p:spPr>
            <a:xfrm>
              <a:off x="1421107" y="1905012"/>
              <a:ext cx="2702352" cy="734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>
              <a:extLst>
                <a:ext uri="{FF2B5EF4-FFF2-40B4-BE49-F238E27FC236}">
                  <a16:creationId xmlns:a16="http://schemas.microsoft.com/office/drawing/2014/main" id="{D683B96B-D1C7-BC44-9CC5-D085116F4984}"/>
                </a:ext>
              </a:extLst>
            </p:cNvPr>
            <p:cNvCxnSpPr>
              <a:cxnSpLocks/>
              <a:stCxn id="45" idx="1"/>
              <a:endCxn id="55" idx="3"/>
            </p:cNvCxnSpPr>
            <p:nvPr/>
          </p:nvCxnSpPr>
          <p:spPr>
            <a:xfrm rot="10800000">
              <a:off x="7310805" y="1905746"/>
              <a:ext cx="2702353" cy="1802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5D32A28-CFB6-CD48-B16B-D051ABC0F7FA}"/>
                </a:ext>
              </a:extLst>
            </p:cNvPr>
            <p:cNvSpPr/>
            <p:nvPr/>
          </p:nvSpPr>
          <p:spPr>
            <a:xfrm>
              <a:off x="1881554" y="157635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RESTART FINISHED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CB1E9E7-75E6-3144-B424-8565748AB15F}"/>
                </a:ext>
              </a:extLst>
            </p:cNvPr>
            <p:cNvSpPr/>
            <p:nvPr/>
          </p:nvSpPr>
          <p:spPr>
            <a:xfrm>
              <a:off x="7310803" y="1571530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  <a:b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</a:br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RESTART FINISHED</a:t>
              </a:r>
              <a:endParaRPr lang="en-US" sz="1050" b="1" dirty="0">
                <a:solidFill>
                  <a:srgbClr val="FF0000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FBE9D52-1362-4A4C-8A16-C3CBAA938200}"/>
                </a:ext>
              </a:extLst>
            </p:cNvPr>
            <p:cNvSpPr/>
            <p:nvPr/>
          </p:nvSpPr>
          <p:spPr>
            <a:xfrm>
              <a:off x="1881554" y="193928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08A16AD-97EA-1F42-BBF7-2CCF2B57B6B3}"/>
                </a:ext>
              </a:extLst>
            </p:cNvPr>
            <p:cNvSpPr/>
            <p:nvPr/>
          </p:nvSpPr>
          <p:spPr>
            <a:xfrm>
              <a:off x="7310803" y="1941868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</p:grpSp>
      <p:sp>
        <p:nvSpPr>
          <p:cNvPr id="56" name="Right Arrow 55">
            <a:extLst>
              <a:ext uri="{FF2B5EF4-FFF2-40B4-BE49-F238E27FC236}">
                <a16:creationId xmlns:a16="http://schemas.microsoft.com/office/drawing/2014/main" id="{60025FBB-278E-3043-B52E-7FC0F180EC2A}"/>
              </a:ext>
            </a:extLst>
          </p:cNvPr>
          <p:cNvSpPr/>
          <p:nvPr/>
        </p:nvSpPr>
        <p:spPr>
          <a:xfrm rot="5400000">
            <a:off x="5484131" y="4685477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113CE22-B522-AD46-BA97-37EB07E332E2}"/>
              </a:ext>
            </a:extLst>
          </p:cNvPr>
          <p:cNvSpPr/>
          <p:nvPr/>
        </p:nvSpPr>
        <p:spPr>
          <a:xfrm>
            <a:off x="1881552" y="1239024"/>
            <a:ext cx="2241904" cy="258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  <a:t>Control-plane session</a:t>
            </a:r>
          </a:p>
          <a:p>
            <a:pPr algn="ctr"/>
            <a:r>
              <a:rPr lang="en-US" sz="1200" b="1" dirty="0">
                <a:solidFill>
                  <a:srgbClr val="FF0000"/>
                </a:solidFill>
                <a:latin typeface="Avenir Book" panose="02000503020000020003" pitchFamily="2" charset="0"/>
              </a:rPr>
              <a:t>PREPARE FOR RESTART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52101DF-F77D-9D48-BBBD-19402D438082}"/>
              </a:ext>
            </a:extLst>
          </p:cNvPr>
          <p:cNvSpPr/>
          <p:nvPr/>
        </p:nvSpPr>
        <p:spPr>
          <a:xfrm>
            <a:off x="7310801" y="1207819"/>
            <a:ext cx="2241904" cy="258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  <a:t>Control-plane session</a:t>
            </a:r>
            <a:b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</a:br>
            <a:r>
              <a:rPr lang="en-US" sz="1200" b="1" dirty="0">
                <a:solidFill>
                  <a:srgbClr val="FF0000"/>
                </a:solidFill>
                <a:latin typeface="Avenir Book" panose="02000503020000020003" pitchFamily="2" charset="0"/>
              </a:rPr>
              <a:t>PREPARE FOR RESTART</a:t>
            </a:r>
            <a:endParaRPr lang="en-US" sz="1050" b="1" dirty="0">
              <a:solidFill>
                <a:srgbClr val="FF0000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9289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Pizza-box devices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6E79F3-761C-D64F-9D31-E278C72CD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690" y="2683558"/>
            <a:ext cx="7454413" cy="14908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EA0DFA-2517-C849-BD76-101680FF87F2}"/>
              </a:ext>
            </a:extLst>
          </p:cNvPr>
          <p:cNvSpPr txBox="1"/>
          <p:nvPr/>
        </p:nvSpPr>
        <p:spPr>
          <a:xfrm>
            <a:off x="219808" y="5013948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Does not have redundant routing hardware routing engines. 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(Sometimes in redundant software routing engines using virtual machines or containers.)</a:t>
            </a:r>
          </a:p>
        </p:txBody>
      </p:sp>
    </p:spTree>
    <p:extLst>
      <p:ext uri="{BB962C8B-B14F-4D97-AF65-F5344CB8AC3E}">
        <p14:creationId xmlns:p14="http://schemas.microsoft.com/office/powerpoint/2010/main" val="22740591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Non-Stop Routing (NSR)</a:t>
            </a:r>
          </a:p>
        </p:txBody>
      </p:sp>
    </p:spTree>
    <p:extLst>
      <p:ext uri="{BB962C8B-B14F-4D97-AF65-F5344CB8AC3E}">
        <p14:creationId xmlns:p14="http://schemas.microsoft.com/office/powerpoint/2010/main" val="7664951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190944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Scale-out instead of scale-up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0CA801-B570-C245-85C7-3A0F39FDB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2738216"/>
            <a:ext cx="2014903" cy="402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4EC0CA-6845-0B4F-9C64-3756C1CC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2738216"/>
            <a:ext cx="2014903" cy="402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9DA179-F9A3-9B43-A331-277455EE8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2738216"/>
            <a:ext cx="2014903" cy="402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1EDC37-BE6A-0248-A641-57538976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2738216"/>
            <a:ext cx="2014903" cy="4029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39D29E-13FB-4847-9D5B-BE1BA1DC9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4027587"/>
            <a:ext cx="2014903" cy="4029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349D48-7982-6848-9B9D-A3899D5BF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4027587"/>
            <a:ext cx="2014903" cy="4029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FFB58C-B47D-E748-9044-1DC82C4C3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4027587"/>
            <a:ext cx="2014903" cy="4029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AA2BF9-7798-E94A-8DC0-DDE13E6E9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4027587"/>
            <a:ext cx="2014903" cy="40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315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Relatively small impact of losing one device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0CA801-B570-C245-85C7-3A0F39FDB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2738216"/>
            <a:ext cx="2014903" cy="402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4EC0CA-6845-0B4F-9C64-3756C1CC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2738216"/>
            <a:ext cx="2014903" cy="402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9DA179-F9A3-9B43-A331-277455EE8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2738216"/>
            <a:ext cx="2014903" cy="402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1EDC37-BE6A-0248-A641-57538976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2738216"/>
            <a:ext cx="2014903" cy="4029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39D29E-13FB-4847-9D5B-BE1BA1DC9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4027587"/>
            <a:ext cx="2014903" cy="4029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349D48-7982-6848-9B9D-A3899D5BF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4027587"/>
            <a:ext cx="2014903" cy="4029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FFB58C-B47D-E748-9044-1DC82C4C3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4027587"/>
            <a:ext cx="2014903" cy="4029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AA2BF9-7798-E94A-8DC0-DDE13E6E9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4027587"/>
            <a:ext cx="2014903" cy="4029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8A661F-9BC5-E644-AB13-0B24E62B803D}"/>
              </a:ext>
            </a:extLst>
          </p:cNvPr>
          <p:cNvSpPr txBox="1"/>
          <p:nvPr/>
        </p:nvSpPr>
        <p:spPr>
          <a:xfrm>
            <a:off x="281815" y="5620617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For planned upgrades, announce in advance (e.g. overload flag) to shift traffic away, if possible.</a:t>
            </a:r>
            <a:endParaRPr lang="en-US" sz="16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5763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Don’t hand-code your parsers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Type Length Value (TLV) encoding (we saw this before!)</a:t>
            </a:r>
          </a:p>
          <a:p>
            <a:r>
              <a:rPr lang="en-US" dirty="0"/>
              <a:t>Formal modeling language for on-the-wire protocol</a:t>
            </a:r>
          </a:p>
          <a:p>
            <a:pPr lvl="1"/>
            <a:r>
              <a:rPr lang="en-US" dirty="0"/>
              <a:t>Abstract Syntax Number 1 (ASN.1)</a:t>
            </a:r>
          </a:p>
          <a:p>
            <a:pPr lvl="1"/>
            <a:r>
              <a:rPr lang="en-US" dirty="0"/>
              <a:t>YANG</a:t>
            </a:r>
          </a:p>
          <a:p>
            <a:pPr lvl="1"/>
            <a:r>
              <a:rPr lang="en-US" dirty="0"/>
              <a:t>Google Protocol Buffers (BGP), Thrift, etc.</a:t>
            </a:r>
          </a:p>
          <a:p>
            <a:r>
              <a:rPr lang="en-US" dirty="0"/>
              <a:t>@@@ Example of real-life bug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3630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42F69-C297-2549-A01E-1BC88ACFF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A1E55-7F63-5D4F-8F76-AFD6F13310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Some lessons from history (“Those who do not know history are doomed to repeat it”)</a:t>
            </a:r>
            <a:br>
              <a:rPr lang="en-US" sz="1600" dirty="0"/>
            </a:br>
            <a:r>
              <a:rPr lang="en-US" sz="1600" dirty="0">
                <a:hlinkClick r:id="rId2"/>
              </a:rPr>
              <a:t>https://datatracker.ietf.org/meeting/102/materials/slides-102-rtgarea-those-who-do-not-learn-history-are-doomed-to-repeat-it-00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094887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537" y="2193551"/>
            <a:ext cx="11742821" cy="997315"/>
          </a:xfrm>
        </p:spPr>
        <p:txBody>
          <a:bodyPr>
            <a:normAutofit/>
          </a:bodyPr>
          <a:lstStyle/>
          <a:p>
            <a:r>
              <a:rPr lang="en-US" sz="4000" dirty="0"/>
              <a:t>Thank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346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F0F3A2-AE39-BA43-8A70-728156A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security is hard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A39DE-EE2F-C94A-9B6C-153D2CA35B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1800" dirty="0"/>
          </a:p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5400" dirty="0"/>
              <a:t>A BGP vulnerability enabled</a:t>
            </a:r>
            <a:br>
              <a:rPr lang="en-US" sz="5400" dirty="0"/>
            </a:br>
            <a:r>
              <a:rPr lang="en-US" sz="5400" dirty="0"/>
              <a:t> hackers to rob a bitcoin bank.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551262-D81F-C348-AD3F-419FEC33F8EA}"/>
              </a:ext>
            </a:extLst>
          </p:cNvPr>
          <p:cNvSpPr/>
          <p:nvPr/>
        </p:nvSpPr>
        <p:spPr>
          <a:xfrm>
            <a:off x="721474" y="5909359"/>
            <a:ext cx="107089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https://www.wired.com/2014/08/isp-bitcoin-theft/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423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327117"/>
            <a:ext cx="11707106" cy="3982935"/>
          </a:xfrm>
        </p:spPr>
        <p:txBody>
          <a:bodyPr>
            <a:normAutofit/>
          </a:bodyPr>
          <a:lstStyle/>
          <a:p>
            <a:r>
              <a:rPr lang="en-US" sz="5400" dirty="0"/>
              <a:t>Flow control</a:t>
            </a:r>
            <a:br>
              <a:rPr lang="en-US" sz="5400" dirty="0"/>
            </a:br>
            <a:r>
              <a:rPr lang="en-US" sz="5400" dirty="0"/>
              <a:t>Congestion control</a:t>
            </a:r>
            <a:br>
              <a:rPr lang="en-US" sz="5400" dirty="0"/>
            </a:br>
            <a:r>
              <a:rPr lang="en-US" sz="5400" dirty="0"/>
              <a:t>Error control</a:t>
            </a:r>
            <a:br>
              <a:rPr lang="en-US" sz="5400" dirty="0"/>
            </a:br>
            <a:r>
              <a:rPr lang="en-US" sz="5400" dirty="0"/>
              <a:t>in the </a:t>
            </a:r>
            <a:r>
              <a:rPr lang="en-US" sz="5400" b="1" dirty="0"/>
              <a:t>data</a:t>
            </a:r>
            <a:r>
              <a:rPr lang="en-US" sz="5400" dirty="0"/>
              <a:t> plane 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04603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13389</TotalTime>
  <Words>3926</Words>
  <Application>Microsoft Macintosh PowerPoint</Application>
  <PresentationFormat>Widescreen</PresentationFormat>
  <Paragraphs>688</Paragraphs>
  <Slides>78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78</vt:i4>
      </vt:variant>
    </vt:vector>
  </HeadingPairs>
  <TitlesOfParts>
    <vt:vector size="85" baseType="lpstr">
      <vt:lpstr>Arial</vt:lpstr>
      <vt:lpstr>Avenir Book</vt:lpstr>
      <vt:lpstr>Avenir Light</vt:lpstr>
      <vt:lpstr>Calibri</vt:lpstr>
      <vt:lpstr>Calibri Light</vt:lpstr>
      <vt:lpstr>Custom Design</vt:lpstr>
      <vt:lpstr>1_Custom Design</vt:lpstr>
      <vt:lpstr>Protocol Design Considerations</vt:lpstr>
      <vt:lpstr>A few true stories…</vt:lpstr>
      <vt:lpstr>Designing correct protocols is hard</vt:lpstr>
      <vt:lpstr>Version numbers to pick newest message</vt:lpstr>
      <vt:lpstr>Modulo 64 comparison creates ”version loop”</vt:lpstr>
      <vt:lpstr>We have not quite yet learned our lessons</vt:lpstr>
      <vt:lpstr>Implementing protocols correctly is hard</vt:lpstr>
      <vt:lpstr>Protocol security is hard</vt:lpstr>
      <vt:lpstr>Flow control Congestion control Error control in the data plane </vt:lpstr>
      <vt:lpstr>Flow control</vt:lpstr>
      <vt:lpstr>Flow control in quantum network</vt:lpstr>
      <vt:lpstr>Flow control approaches</vt:lpstr>
      <vt:lpstr>Sliding window</vt:lpstr>
      <vt:lpstr>Bandwidth-delay product</vt:lpstr>
      <vt:lpstr>Congestion</vt:lpstr>
      <vt:lpstr>Congestion control</vt:lpstr>
      <vt:lpstr>Congestion avoidance</vt:lpstr>
      <vt:lpstr>Congestion mitigation</vt:lpstr>
      <vt:lpstr>Hierarchical queue scheduler</vt:lpstr>
      <vt:lpstr>“Congestion control” in quantum networks</vt:lpstr>
      <vt:lpstr>Reliable transport: error detection and recovery</vt:lpstr>
      <vt:lpstr>Error detection and recovery mechanisms</vt:lpstr>
      <vt:lpstr>What is so difficult about this?</vt:lpstr>
      <vt:lpstr>Flow control Congestion control Error control in the control plane </vt:lpstr>
      <vt:lpstr>Flow control matters in the control plane</vt:lpstr>
      <vt:lpstr>Example: ISIS flow control</vt:lpstr>
      <vt:lpstr>Example: BGP flow control</vt:lpstr>
      <vt:lpstr>Congestion control matters in the control plane</vt:lpstr>
      <vt:lpstr>Error control matters in the control plane</vt:lpstr>
      <vt:lpstr>Example: ISIS error control</vt:lpstr>
      <vt:lpstr>Take-aways for quantum control protocols</vt:lpstr>
      <vt:lpstr>Soft state versus hard state</vt:lpstr>
      <vt:lpstr>Soft state vs hard state</vt:lpstr>
      <vt:lpstr>Example: soft state in RSVP</vt:lpstr>
      <vt:lpstr>The problem with soft state</vt:lpstr>
      <vt:lpstr>The problem with soft state</vt:lpstr>
      <vt:lpstr>The problem with soft state</vt:lpstr>
      <vt:lpstr>Example: hard state in BGP</vt:lpstr>
      <vt:lpstr>Network meltdown due to Run-away replication</vt:lpstr>
      <vt:lpstr>Packet replication loops</vt:lpstr>
      <vt:lpstr>Packet replication loops</vt:lpstr>
      <vt:lpstr>Ethernet address learning</vt:lpstr>
      <vt:lpstr>Ethernet address learning</vt:lpstr>
      <vt:lpstr>Ethernet address learning</vt:lpstr>
      <vt:lpstr>Ethernet meltdown due to forwarding loop</vt:lpstr>
      <vt:lpstr>Spanning Tree Protocol (STP)</vt:lpstr>
      <vt:lpstr>Network meltdown due to Run-away state machine</vt:lpstr>
      <vt:lpstr>Typical 3-way adjacency finite state machine</vt:lpstr>
      <vt:lpstr>Run-away 3-way adjacency FSM</vt:lpstr>
      <vt:lpstr>Real life example: early draft of RIFT</vt:lpstr>
      <vt:lpstr>Network oscillation due to Run-away feedback loop</vt:lpstr>
      <vt:lpstr>Failed attempts at congestion-sensitive routing</vt:lpstr>
      <vt:lpstr>Take-aways for quantum control protocols</vt:lpstr>
      <vt:lpstr>Multi version Multi feature Multi vendor</vt:lpstr>
      <vt:lpstr>Interop between protocol versions</vt:lpstr>
      <vt:lpstr>Lessons learned from major version bumps</vt:lpstr>
      <vt:lpstr>Interop between feature sets</vt:lpstr>
      <vt:lpstr>Capability announcement (“negotiation”)</vt:lpstr>
      <vt:lpstr>Example: BGPv4 capabilities</vt:lpstr>
      <vt:lpstr>Type Length Value (TLV) Encoding</vt:lpstr>
      <vt:lpstr>How to handle unrecognized TLVs?</vt:lpstr>
      <vt:lpstr>Example: Label Distribution Protocol (LDP)</vt:lpstr>
      <vt:lpstr>Control protocol security</vt:lpstr>
      <vt:lpstr>Authentication vs encryption</vt:lpstr>
      <vt:lpstr>Neighbor authentication</vt:lpstr>
      <vt:lpstr>Origin authentication</vt:lpstr>
      <vt:lpstr>Path authentication</vt:lpstr>
      <vt:lpstr>Planned upgrades Unplanned crashes</vt:lpstr>
      <vt:lpstr>Chassis devices</vt:lpstr>
      <vt:lpstr>In-Service Software Upgrade (ISSU)</vt:lpstr>
      <vt:lpstr>Non-Stop Forwarding (NSF) Also known as Graceful Restart (GR)</vt:lpstr>
      <vt:lpstr>Pizza-box devices</vt:lpstr>
      <vt:lpstr>Non-Stop Routing (NSR)</vt:lpstr>
      <vt:lpstr>Scale-out instead of scale-up</vt:lpstr>
      <vt:lpstr>Relatively small impact of losing one device</vt:lpstr>
      <vt:lpstr>Don’t hand-code your parsers</vt:lpstr>
      <vt:lpstr>References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Bruno Rijsman</dc:creator>
  <cp:lastModifiedBy>Bruno Rijsman</cp:lastModifiedBy>
  <cp:revision>4219</cp:revision>
  <cp:lastPrinted>2019-11-17T12:38:21Z</cp:lastPrinted>
  <dcterms:created xsi:type="dcterms:W3CDTF">2018-10-12T16:19:54Z</dcterms:created>
  <dcterms:modified xsi:type="dcterms:W3CDTF">2019-11-19T18:00:12Z</dcterms:modified>
</cp:coreProperties>
</file>